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3.xml" ContentType="application/vnd.openxmlformats-officedocument.wordprocessingml.footer+xml"/>
  <Override PartName="/word/endnotes.xml" ContentType="application/vnd.openxmlformats-officedocument.wordprocessingml.endnotes+xml"/>
  <Override PartName="/word/header1.xml" ContentType="application/vnd.openxmlformats-officedocument.wordprocessingml.header+xml"/>
  <Override PartName="/word/footnotes.xml" ContentType="application/vnd.openxmlformats-officedocument.wordprocessingml.footnotes+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word/webSettings.xml" ContentType="application/vnd.openxmlformats-officedocument.wordprocessingml.webSetting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W w:w="0" w:type="auto"/>
        <w:tblLayout w:type="fixed"/>
        <w:tblLook w:val="0000" w:firstRow="0" w:lastRow="0" w:firstColumn="0" w:lastColumn="0" w:noHBand="0" w:noVBand="0"/>
      </w:tblPr>
      <w:tblGrid>
        <w:gridCol w:w="4644"/>
        <w:gridCol w:w="4645"/>
      </w:tblGrid>
      <w:tr w:rsidRPr="00587B26" w:rsidR="000D6A84" w:rsidTr="006D78CA" w14:paraId="3610863D" w14:textId="77777777">
        <w:trPr>
          <w:cantSplit/>
        </w:trPr>
        <w:tc>
          <w:tcPr>
            <w:tcW w:w="4644" w:type="dxa"/>
          </w:tcPr>
          <w:p w:rsidRPr="00587B26" w:rsidR="000D6A84" w:rsidP="001B33A4" w:rsidRDefault="000D6A84" w14:paraId="418167B5" w14:textId="77777777">
            <w:bookmarkStart w:name="_GoBack" w:id="0"/>
            <w:bookmarkEnd w:id="0"/>
            <w:r w:rsidRPr="00587B26">
              <w:rPr>
                <w:noProof/>
                <w:lang w:val="en-US"/>
              </w:rPr>
              <w:drawing>
                <wp:inline distT="0" distB="0" distL="0" distR="0" wp14:anchorId="504E12B2" wp14:editId="5E3013CC">
                  <wp:extent cx="1800000" cy="1559336"/>
                  <wp:effectExtent l="0" t="0" r="0" b="3175"/>
                  <wp:docPr id="37" name="Picture 37" descr="C:\Users\mreg\Music\New LOGO\Logo\logo_CoR-vertical-positive-en-quadri_MR.jpg" title="CoRLogo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mreg\Music\New LOGO\Logo\logo_CoR-vertical-positive-en-quadri_MR.jpg"/>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800000" cy="1559336"/>
                          </a:xfrm>
                          <a:prstGeom prst="rect">
                            <a:avLst/>
                          </a:prstGeom>
                          <a:noFill/>
                          <a:ln>
                            <a:noFill/>
                          </a:ln>
                        </pic:spPr>
                      </pic:pic>
                    </a:graphicData>
                  </a:graphic>
                </wp:inline>
              </w:drawing>
            </w:r>
          </w:p>
        </w:tc>
        <w:tc>
          <w:tcPr>
            <w:tcW w:w="4645" w:type="dxa"/>
          </w:tcPr>
          <w:p w:rsidRPr="00587B26" w:rsidR="000D6A84" w:rsidP="001B33A4" w:rsidRDefault="000D6A84" w14:paraId="1C7455E9" w14:textId="77777777"/>
        </w:tc>
      </w:tr>
      <w:tr w:rsidRPr="00587B26" w:rsidR="00444A98" w:rsidTr="006D78CA" w14:paraId="55E48AD3" w14:textId="77777777">
        <w:trPr>
          <w:cantSplit/>
        </w:trPr>
        <w:tc>
          <w:tcPr>
            <w:tcW w:w="9289" w:type="dxa"/>
            <w:gridSpan w:val="2"/>
          </w:tcPr>
          <w:p w:rsidRPr="00587B26" w:rsidR="00444A98" w:rsidP="003A043C" w:rsidRDefault="001805AF" w14:paraId="32FAADA6" w14:textId="3F07C6F0">
            <w:pPr>
              <w:jc w:val="right"/>
              <w:rPr>
                <w:b/>
                <w:bCs/>
                <w:sz w:val="28"/>
              </w:rPr>
            </w:pPr>
            <w:r w:rsidRPr="00587B26">
              <w:rPr>
                <w:b/>
                <w:bCs/>
                <w:sz w:val="28"/>
              </w:rPr>
              <w:t>COTER</w:t>
            </w:r>
            <w:r w:rsidRPr="00587B26" w:rsidR="00B81924">
              <w:rPr>
                <w:b/>
                <w:bCs/>
                <w:sz w:val="28"/>
              </w:rPr>
              <w:t>-VIII/007</w:t>
            </w:r>
          </w:p>
        </w:tc>
      </w:tr>
      <w:tr w:rsidRPr="00587B26" w:rsidR="00444A98" w:rsidTr="006D78CA" w14:paraId="38017C10" w14:textId="77777777">
        <w:tc>
          <w:tcPr>
            <w:tcW w:w="9289" w:type="dxa"/>
            <w:gridSpan w:val="2"/>
          </w:tcPr>
          <w:p w:rsidRPr="00587B26" w:rsidR="00444A98" w:rsidP="003C6748" w:rsidRDefault="004D14F0" w14:paraId="3BAEB278" w14:textId="357F4A2D">
            <w:pPr>
              <w:jc w:val="center"/>
              <w:rPr>
                <w:b/>
                <w:bCs/>
                <w:sz w:val="28"/>
              </w:rPr>
            </w:pPr>
            <w:r w:rsidRPr="00587B26">
              <w:rPr>
                <w:b/>
                <w:sz w:val="28"/>
              </w:rPr>
              <w:t>171st plenary session, 6-7 May 2026</w:t>
            </w:r>
          </w:p>
        </w:tc>
      </w:tr>
    </w:tbl>
    <w:p w:rsidRPr="00587B26" w:rsidR="00444A98" w:rsidP="003A043C" w:rsidRDefault="009A16C1" w14:paraId="2C013CD1" w14:textId="77777777">
      <w:r w:rsidRPr="00587B26">
        <w:rPr>
          <w:noProof/>
          <w:lang w:val="en-US"/>
        </w:rPr>
        <mc:AlternateContent>
          <mc:Choice Requires="wps">
            <w:drawing>
              <wp:anchor distT="0" distB="0" distL="114300" distR="114300" simplePos="0" relativeHeight="251658240" behindDoc="1" locked="0" layoutInCell="0" allowOverlap="1" wp14:editId="0F19F25A" wp14:anchorId="757470D8">
                <wp:simplePos x="0" y="0"/>
                <wp:positionH relativeFrom="page">
                  <wp:posOffset>6769100</wp:posOffset>
                </wp:positionH>
                <wp:positionV relativeFrom="page">
                  <wp:posOffset>10081260</wp:posOffset>
                </wp:positionV>
                <wp:extent cx="647700" cy="396240"/>
                <wp:effectExtent l="0" t="0" r="0" b="0"/>
                <wp:wrapNone/>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B33430" w:rsidR="00444A98" w:rsidRDefault="00444A98" w14:paraId="1D4F189D" w14:textId="77777777">
                            <w:pPr>
                              <w:jc w:val="center"/>
                              <w:rPr>
                                <w:rFonts w:ascii="Arial" w:hAnsi="Arial" w:cs="Arial"/>
                                <w:b/>
                                <w:bCs/>
                                <w:sz w:val="48"/>
                              </w:rPr>
                            </w:pPr>
                            <w:r w:rsidRPr="00B33430">
                              <w:rPr>
                                <w:rFonts w:ascii="Arial" w:hAnsi="Arial" w:cs="Arial"/>
                                <w:b/>
                                <w:bCs/>
                                <w:sz w:val="48"/>
                              </w:rPr>
                              <w:t>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757470D8">
                <v:stroke joinstyle="miter"/>
                <v:path gradientshapeok="t" o:connecttype="rect"/>
              </v:shapetype>
              <v:shape id="Text Box 3" style="position:absolute;left:0;text-align:left;margin-left:533pt;margin-top:793.8pt;width:51pt;height:31.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IreQtQIAALgFAAAOAAAAZHJzL2Uyb0RvYy54bWysVNtunDAQfa/Uf7D8TrjEyy4obJUsS1Up&#10;vUhJP8ALZrEKNrW9C2nVf+/Y7C3JS9WWB2R7xmfOzBzPzbuxa9GeKc2lyHB4FWDERCkrLrYZ/vpY&#10;eAuMtKGioq0ULMNPTON3y7dvboY+ZZFsZFsxhQBE6HToM9wY06e+r8uGdVRfyZ4JMNZSddTAVm39&#10;StEB0LvWj4Ig9gepql7JkmkNp/lkxEuHX9esNJ/rWjOD2gwDN+P+yv039u8vb2i6VbRveHmgQf+C&#10;RUe5gKAnqJwainaKv4LqeKmklrW5KmXny7rmJXM5QDZh8CKbh4b2zOUCxdH9qUz6/8GWn/ZfFOJV&#10;hiOMBO2gRY9sNOhOjujaVmfodQpODz24mRGOocsuU93fy/KbRkKuGiq27FYpOTSMVsAutDf9i6sT&#10;jrYgm+GjrCAM3RnpgMZadbZ0UAwE6NClp1NnLJUSDmMynwdgKcF0ncQRcZ3zaXq83Ctt3jPZIbvI&#10;sILGO3C6v9fGkqHp0cXGErLgbeua34pnB+A4nUBouGptloTr5c8kSNaL9YJ4JIrXHgny3LstVsSL&#10;i3A+y6/z1SoPf9m4IUkbXlVM2DBHXYXkz/p2UPikiJOytGx5ZeEsJa22m1Wr0J6Crgv3uZKD5ezm&#10;P6fhigC5vEgphGLeRYlXxIu5Rwoy85J5sPCCMLlL4oAkJC+ep3TPBfv3lNCQ4WQWzSYtnUm/yC1w&#10;3+vcaNpxA5Oj5V2GFycnmloFrkXlWmsob6f1RSks/XMpoN3HRju9WolOYjXjZgQUK+KNrJ5AuUqC&#10;skCEMO5g0Uj1A6MBRkeG9fcdVQyj9oMA9SchAX0i4zZkNo9goy4tm0sLFSVAZdhgNC1XZppPu17x&#10;bQORpvcm5C28mJo7NZ9ZHd4ZjAeX1GGU2flzuXde54G7/A0AAP//AwBQSwMEFAAGAAgAAAAhAOtU&#10;MVreAAAADwEAAA8AAABkcnMvZG93bnJldi54bWxMT0FOwzAQvCPxB2uRuFG7iJgQ4lQIxBVEgUq9&#10;ufE2iYjXUew24fdsT/Q2szOanSlXs+/FEcfYBTKwXCgQSHVwHTUGvj5fb3IQMVlytg+EBn4xwqq6&#10;vCht4cJEH3hcp0ZwCMXCGmhTGgopY92it3ERBiTW9mH0NjEdG+lGO3G47+WtUlp62xF/aO2Azy3W&#10;P+uDN/D9tt9u7tR78+KzYQqzkuQfpDHXV/PTI4iEc/o3w6k+V4eKO+3CgVwUPXOlNY9JjLL8XoM4&#10;eZY659uOkc6UAlmV8nxH9QcAAP//AwBQSwECLQAUAAYACAAAACEAtoM4kv4AAADhAQAAEwAAAAAA&#10;AAAAAAAAAAAAAAAAW0NvbnRlbnRfVHlwZXNdLnhtbFBLAQItABQABgAIAAAAIQA4/SH/1gAAAJQB&#10;AAALAAAAAAAAAAAAAAAAAC8BAABfcmVscy8ucmVsc1BLAQItABQABgAIAAAAIQC0IreQtQIAALgF&#10;AAAOAAAAAAAAAAAAAAAAAC4CAABkcnMvZTJvRG9jLnhtbFBLAQItABQABgAIAAAAIQDrVDFa3gAA&#10;AA8BAAAPAAAAAAAAAAAAAAAAAA8FAABkcnMvZG93bnJldi54bWxQSwUGAAAAAAQABADzAAAAGgYA&#10;AAAA&#10;">
                <v:textbox>
                  <w:txbxContent>
                    <w:p w:rsidRPr="00B33430" w:rsidR="00444A98" w:rsidRDefault="00444A98" w14:paraId="1D4F189D" w14:textId="77777777">
                      <w:pPr>
                        <w:jc w:val="center"/>
                        <w:rPr>
                          <w:rFonts w:ascii="Arial" w:hAnsi="Arial" w:cs="Arial"/>
                          <w:b/>
                          <w:bCs/>
                          <w:sz w:val="48"/>
                        </w:rPr>
                      </w:pPr>
                      <w:r w:rsidRPr="00B33430">
                        <w:rPr>
                          <w:rFonts w:ascii="Arial" w:hAnsi="Arial" w:cs="Arial"/>
                          <w:b/>
                          <w:bCs/>
                          <w:sz w:val="48"/>
                        </w:rPr>
                        <w:t>EN</w:t>
                      </w:r>
                    </w:p>
                  </w:txbxContent>
                </v:textbox>
                <w10:wrap anchorx="page" anchory="page"/>
              </v:shape>
            </w:pict>
          </mc:Fallback>
        </mc:AlternateContent>
      </w:r>
    </w:p>
    <w:p w:rsidRPr="00587B26" w:rsidR="001B33A4" w:rsidP="003C6748" w:rsidRDefault="00444A98" w14:paraId="41D657A5" w14:textId="0BFB9878">
      <w:pPr>
        <w:jc w:val="center"/>
        <w:rPr>
          <w:b/>
          <w:bCs/>
          <w:sz w:val="28"/>
        </w:rPr>
      </w:pPr>
      <w:r w:rsidRPr="00587B26">
        <w:rPr>
          <w:b/>
          <w:bCs/>
          <w:sz w:val="28"/>
        </w:rPr>
        <w:t>OPINION</w:t>
      </w:r>
    </w:p>
    <w:p w:rsidRPr="00587B26" w:rsidR="001B33A4" w:rsidP="006A3171" w:rsidRDefault="001B33A4" w14:paraId="6187E322" w14:textId="77777777">
      <w:pPr>
        <w:jc w:val="left"/>
      </w:pPr>
    </w:p>
    <w:p w:rsidRPr="00587B26" w:rsidR="00444A98" w:rsidP="003C6748" w:rsidRDefault="001805AF" w14:paraId="60C42C54" w14:textId="25DE9E14">
      <w:pPr>
        <w:jc w:val="center"/>
      </w:pPr>
      <w:r w:rsidRPr="00587B26">
        <w:rPr>
          <w:b/>
          <w:bCs/>
          <w:sz w:val="28"/>
          <w:szCs w:val="28"/>
        </w:rPr>
        <w:t>Connecting Europe Facility 2028-2034 Regulation</w:t>
      </w:r>
    </w:p>
    <w:p w:rsidRPr="00587B26" w:rsidR="00E935B7" w:rsidP="003A043C" w:rsidRDefault="00E935B7" w14:paraId="05161778" w14:textId="2B46E72C">
      <w:r w:rsidRPr="0049767D">
        <w:rPr>
          <w:noProof/>
          <w:lang w:val="en-US"/>
        </w:rPr>
        <w:drawing>
          <wp:anchor distT="0" distB="0" distL="114300" distR="114300" simplePos="0" relativeHeight="251660289" behindDoc="0" locked="0" layoutInCell="1" allowOverlap="1" wp14:editId="2472198A" wp14:anchorId="6FE0D8D0">
            <wp:simplePos x="0" y="0"/>
            <wp:positionH relativeFrom="margin">
              <wp:posOffset>0</wp:posOffset>
            </wp:positionH>
            <wp:positionV relativeFrom="page">
              <wp:posOffset>10210165</wp:posOffset>
            </wp:positionV>
            <wp:extent cx="5779135" cy="273050"/>
            <wp:effectExtent l="0" t="0" r="0" b="0"/>
            <wp:wrapSquare wrapText="bothSides"/>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13"/>
                    <a:stretch>
                      <a:fillRect/>
                    </a:stretch>
                  </pic:blipFill>
                  <pic:spPr>
                    <a:xfrm>
                      <a:off x="0" y="0"/>
                      <a:ext cx="5779135" cy="273050"/>
                    </a:xfrm>
                    <a:prstGeom prst="rect">
                      <a:avLst/>
                    </a:prstGeom>
                  </pic:spPr>
                </pic:pic>
              </a:graphicData>
            </a:graphic>
            <wp14:sizeRelH relativeFrom="margin">
              <wp14:pctWidth>0</wp14:pctWidth>
            </wp14:sizeRelH>
            <wp14:sizeRelV relativeFrom="margin">
              <wp14:pctHeight>0</wp14:pctHeight>
            </wp14:sizeRelV>
          </wp:anchor>
        </w:drawing>
      </w:r>
    </w:p>
    <w:tbl>
      <w:tblPr>
        <w:tblW w:w="5000" w:type="pct"/>
        <w:tblBorders>
          <w:top w:val="single" w:color="auto" w:sz="4" w:space="0"/>
          <w:left w:val="single" w:color="auto" w:sz="4" w:space="0"/>
          <w:bottom w:val="single" w:color="auto" w:sz="4" w:space="0"/>
          <w:right w:val="single" w:color="auto" w:sz="4" w:space="0"/>
        </w:tblBorders>
        <w:tblLook w:val="0000" w:firstRow="0" w:lastRow="0" w:firstColumn="0" w:lastColumn="0" w:noHBand="0" w:noVBand="0"/>
      </w:tblPr>
      <w:tblGrid>
        <w:gridCol w:w="9289"/>
      </w:tblGrid>
      <w:tr w:rsidRPr="000C12E9" w:rsidR="009A3FE8" w:rsidTr="17247AD2" w14:paraId="6997E188" w14:textId="77777777">
        <w:tc>
          <w:tcPr>
            <w:tcW w:w="9289" w:type="dxa"/>
            <w:tcBorders>
              <w:top w:val="single" w:color="auto" w:sz="4" w:space="0"/>
              <w:bottom w:val="single" w:color="auto" w:sz="4" w:space="0"/>
            </w:tcBorders>
          </w:tcPr>
          <w:p w:rsidRPr="00B06820" w:rsidR="009A3FE8" w:rsidP="00830B77" w:rsidRDefault="009A3FE8" w14:paraId="48266529" w14:textId="4CFA5B87">
            <w:pPr>
              <w:jc w:val="left"/>
            </w:pPr>
            <w:r w:rsidRPr="00B06820">
              <w:t>THE EUROPEAN COMMITTEE OF THE REGIONS</w:t>
            </w:r>
            <w:r w:rsidRPr="00B06820" w:rsidR="00E935B7">
              <w:t xml:space="preserve"> (CoR)</w:t>
            </w:r>
          </w:p>
          <w:p w:rsidRPr="003D5922" w:rsidR="009A3FE8" w:rsidP="006A3171" w:rsidRDefault="596B39A6" w14:paraId="125B9F90" w14:textId="730A12C5">
            <w:pPr>
              <w:numPr>
                <w:ilvl w:val="0"/>
                <w:numId w:val="4"/>
              </w:numPr>
              <w:tabs>
                <w:tab w:val="clear" w:pos="0"/>
              </w:tabs>
              <w:ind w:left="284" w:hanging="284"/>
              <w:contextualSpacing/>
            </w:pPr>
            <w:r w:rsidRPr="003D5922">
              <w:t>points out that</w:t>
            </w:r>
            <w:r w:rsidRPr="003D5922" w:rsidR="7C5A5F49">
              <w:t xml:space="preserve"> </w:t>
            </w:r>
            <w:r w:rsidRPr="003D5922">
              <w:t xml:space="preserve">the CEF is of central importance to LRAs, given that the majority of TEN-T and TEN-E projects occur at territorial level; highlights that the role and potential of LRAs to contribute to better outcomes have so far not been fully utilised; therefore calls for their formal recognition and structured involvement in CEF design, implementation, governance, monitoring and evaluation; further calls for the CoR to be granted observer status in relevant committees, in order to ensure that multilevel governance and territorial cohesion are fully reflected; </w:t>
            </w:r>
          </w:p>
          <w:p w:rsidRPr="003D5922" w:rsidR="596B39A6" w:rsidP="006A3171" w:rsidRDefault="596B39A6" w14:paraId="46D319A4" w14:textId="760632EB">
            <w:pPr>
              <w:numPr>
                <w:ilvl w:val="0"/>
                <w:numId w:val="4"/>
              </w:numPr>
              <w:tabs>
                <w:tab w:val="clear" w:pos="0"/>
              </w:tabs>
              <w:ind w:left="284" w:hanging="284"/>
              <w:contextualSpacing/>
            </w:pPr>
            <w:r w:rsidRPr="003D5922">
              <w:t>calls for award criteria to recognise the European added value of national missing links, especially in large, sparsely populated or geographically constrained EU regions;</w:t>
            </w:r>
          </w:p>
          <w:p w:rsidRPr="003D5922" w:rsidR="003A1924" w:rsidP="006A3171" w:rsidRDefault="003A1924" w14:paraId="2B07D5F1" w14:textId="4217F656">
            <w:pPr>
              <w:numPr>
                <w:ilvl w:val="0"/>
                <w:numId w:val="4"/>
              </w:numPr>
              <w:tabs>
                <w:tab w:val="clear" w:pos="0"/>
              </w:tabs>
              <w:ind w:left="284" w:hanging="284"/>
              <w:contextualSpacing/>
            </w:pPr>
            <w:r w:rsidRPr="003D5922">
              <w:t>urges the Commission to explicitly recognise EGTCs and cross-border regional groupings as eligible coordinators and partners in CEF-funded actions;</w:t>
            </w:r>
          </w:p>
          <w:p w:rsidRPr="003D5922" w:rsidR="596B39A6" w:rsidP="006A3171" w:rsidRDefault="596B39A6" w14:paraId="2E8C896A" w14:textId="29B2DAA0">
            <w:pPr>
              <w:numPr>
                <w:ilvl w:val="0"/>
                <w:numId w:val="4"/>
              </w:numPr>
              <w:tabs>
                <w:tab w:val="clear" w:pos="0"/>
              </w:tabs>
              <w:ind w:left="284" w:hanging="284"/>
              <w:contextualSpacing/>
            </w:pPr>
            <w:r w:rsidRPr="003D5922">
              <w:t xml:space="preserve">notes that certain regions face structural disadvantages due to their geographical characteristics, and therefore calls for reinforced inclusion of territorial criteria in CEF award decisions, taking into account remoteness, demographic sparsity, topographical constraints, accessibility constraints and cross-border impacts; </w:t>
            </w:r>
          </w:p>
          <w:p w:rsidRPr="003D5922" w:rsidR="19299130" w:rsidP="006A3171" w:rsidRDefault="19299130" w14:paraId="76A68984" w14:textId="5743D5DB">
            <w:pPr>
              <w:numPr>
                <w:ilvl w:val="0"/>
                <w:numId w:val="4"/>
              </w:numPr>
              <w:tabs>
                <w:tab w:val="clear" w:pos="0"/>
              </w:tabs>
              <w:ind w:left="284" w:hanging="284"/>
              <w:contextualSpacing/>
            </w:pPr>
            <w:r w:rsidRPr="003D5922">
              <w:t>highlights the need to integrate urban-node relevance into project selection and award criteria, reflecting the concentration of bottlenecks and congestion around metropolitan areas in the TEN-T network, while also taking into account their contribution to regional development and territorial cohesion; this should include, among others, logistics and multimodal platforms, last mile solutions, multimodal access infrastructure and urban freight distribution systems;</w:t>
            </w:r>
          </w:p>
          <w:p w:rsidRPr="003D5922" w:rsidR="003A1924" w:rsidP="006A3171" w:rsidRDefault="003A1924" w14:paraId="1E1F09F8" w14:textId="32419A16">
            <w:pPr>
              <w:numPr>
                <w:ilvl w:val="0"/>
                <w:numId w:val="4"/>
              </w:numPr>
              <w:tabs>
                <w:tab w:val="clear" w:pos="0"/>
              </w:tabs>
              <w:ind w:left="284" w:hanging="284"/>
              <w:contextualSpacing/>
            </w:pPr>
            <w:r w:rsidRPr="003D5922">
              <w:t>welcomes the substantial increase in funding for military mobility and making it a dedicated CEF priority; welcomes, in the same vein, the Military Mobility Package addressing regulatory, infrastructure and capability barriers to seamless military mobility;</w:t>
            </w:r>
          </w:p>
          <w:p w:rsidRPr="003D5922" w:rsidR="009A3FE8" w:rsidP="006A3171" w:rsidRDefault="18B17903" w14:paraId="0314EA0A" w14:textId="01A37836">
            <w:pPr>
              <w:numPr>
                <w:ilvl w:val="0"/>
                <w:numId w:val="4"/>
              </w:numPr>
              <w:tabs>
                <w:tab w:val="clear" w:pos="0"/>
              </w:tabs>
              <w:ind w:left="284" w:hanging="284"/>
              <w:contextualSpacing/>
              <w:rPr>
                <w:bCs/>
                <w:iCs/>
                <w:sz w:val="16"/>
                <w:szCs w:val="16"/>
              </w:rPr>
            </w:pPr>
            <w:r w:rsidRPr="003D5922">
              <w:t xml:space="preserve">stresses that dual-use investments in military mobility must deliver civilian co-benefits, particularly for regional connectivity and resilience; </w:t>
            </w:r>
          </w:p>
          <w:p w:rsidRPr="003D5922" w:rsidR="003A1924" w:rsidP="003A1924" w:rsidRDefault="003A1924" w14:paraId="09DFCBBE" w14:textId="1C317B0F">
            <w:pPr>
              <w:numPr>
                <w:ilvl w:val="0"/>
                <w:numId w:val="4"/>
              </w:numPr>
              <w:tabs>
                <w:tab w:val="clear" w:pos="0"/>
              </w:tabs>
              <w:ind w:left="284" w:hanging="284"/>
              <w:contextualSpacing/>
              <w:rPr>
                <w:bCs/>
                <w:iCs/>
                <w:sz w:val="16"/>
                <w:szCs w:val="16"/>
              </w:rPr>
            </w:pPr>
            <w:r w:rsidRPr="003D5922">
              <w:t xml:space="preserve">stresses the need to </w:t>
            </w:r>
            <w:r w:rsidRPr="00B06820">
              <w:rPr>
                <w:rFonts w:eastAsia="Myriad Pro"/>
              </w:rPr>
              <w:t xml:space="preserve">strengthen the connectivity of strategic international airports and their rail and </w:t>
            </w:r>
            <w:r w:rsidRPr="00B06820">
              <w:rPr>
                <w:rFonts w:eastAsia="Myriad Pro"/>
              </w:rPr>
              <w:lastRenderedPageBreak/>
              <w:t>road connections with the wider TEN-T network, in particular those that function as gateways to the EU and intercontinental connecting hubs, as well as regional airports that are vital for territorial cohesion, accessibility and competitiveness.</w:t>
            </w:r>
          </w:p>
        </w:tc>
      </w:tr>
    </w:tbl>
    <w:p w:rsidRPr="006A3171" w:rsidR="00444A98" w:rsidP="003A043C" w:rsidRDefault="00444A98" w14:paraId="4AE63CD2" w14:textId="77777777">
      <w:pPr>
        <w:jc w:val="left"/>
        <w:rPr>
          <w:lang w:val="en-US"/>
        </w:rPr>
      </w:pPr>
    </w:p>
    <w:tbl>
      <w:tblPr>
        <w:tblW w:w="0" w:type="auto"/>
        <w:tblLayout w:type="fixed"/>
        <w:tblLook w:val="01E0" w:firstRow="1" w:lastRow="1" w:firstColumn="1" w:lastColumn="1" w:noHBand="0" w:noVBand="0"/>
      </w:tblPr>
      <w:tblGrid>
        <w:gridCol w:w="9289"/>
      </w:tblGrid>
      <w:tr w:rsidRPr="00587B26" w:rsidR="001E390F" w14:paraId="5F226FBE" w14:textId="77777777">
        <w:trPr>
          <w:trHeight w:val="12474"/>
        </w:trPr>
        <w:tc>
          <w:tcPr>
            <w:tcW w:w="9289" w:type="dxa"/>
            <w:vAlign w:val="bottom"/>
          </w:tcPr>
          <w:p w:rsidRPr="006A3171" w:rsidR="009A3FE8" w:rsidP="009A3FE8" w:rsidRDefault="009A3FE8" w14:paraId="232315F5" w14:textId="63D46469">
            <w:pPr>
              <w:jc w:val="left"/>
              <w:rPr>
                <w:b/>
                <w:bCs/>
                <w:lang w:val="en-US"/>
              </w:rPr>
            </w:pPr>
            <w:r w:rsidRPr="006A3171">
              <w:rPr>
                <w:b/>
                <w:bCs/>
                <w:lang w:val="en-US"/>
              </w:rPr>
              <w:t>Rapporteur</w:t>
            </w:r>
          </w:p>
          <w:p w:rsidRPr="006A3171" w:rsidR="009A3FE8" w:rsidP="009A3FE8" w:rsidRDefault="009A3FE8" w14:paraId="5E078473" w14:textId="77777777">
            <w:pPr>
              <w:jc w:val="left"/>
              <w:rPr>
                <w:b/>
                <w:bCs/>
                <w:lang w:val="en-US"/>
              </w:rPr>
            </w:pPr>
          </w:p>
          <w:p w:rsidRPr="006A3171" w:rsidR="009A3FE8" w:rsidP="006A3171" w:rsidRDefault="009A3FE8" w14:paraId="2757A5A1" w14:textId="1F7897B9">
            <w:pPr>
              <w:jc w:val="left"/>
            </w:pPr>
            <w:r w:rsidRPr="006A3171">
              <w:rPr>
                <w:lang w:val="en-US"/>
              </w:rPr>
              <w:t xml:space="preserve">Juraj </w:t>
            </w:r>
            <w:r w:rsidR="008A34DB">
              <w:rPr>
                <w:lang w:val="en-US"/>
              </w:rPr>
              <w:t>Droba</w:t>
            </w:r>
            <w:r w:rsidRPr="006A3171">
              <w:rPr>
                <w:lang w:val="en-US"/>
              </w:rPr>
              <w:t xml:space="preserve"> (SK/ECR), </w:t>
            </w:r>
            <w:r w:rsidRPr="009A3FE8">
              <w:t>Chairman of the Bratislava self-governing Region</w:t>
            </w:r>
            <w:r w:rsidRPr="006A3171">
              <w:t xml:space="preserve"> </w:t>
            </w:r>
          </w:p>
          <w:p w:rsidR="009A3FE8" w:rsidP="009A3FE8" w:rsidRDefault="009A3FE8" w14:paraId="27D50755" w14:textId="77777777">
            <w:pPr>
              <w:rPr>
                <w:b/>
                <w:bCs/>
              </w:rPr>
            </w:pPr>
          </w:p>
          <w:p w:rsidR="001E390F" w:rsidP="009A3FE8" w:rsidRDefault="001E390F" w14:paraId="796DA06E" w14:textId="47027988">
            <w:pPr>
              <w:rPr>
                <w:b/>
                <w:bCs/>
              </w:rPr>
            </w:pPr>
            <w:r w:rsidRPr="00587B26">
              <w:rPr>
                <w:b/>
                <w:bCs/>
              </w:rPr>
              <w:t>Reference documents</w:t>
            </w:r>
          </w:p>
          <w:p w:rsidRPr="00587B26" w:rsidR="009A3FE8" w:rsidP="009A3FE8" w:rsidRDefault="009A3FE8" w14:paraId="34F23312" w14:textId="77777777">
            <w:pPr>
              <w:rPr>
                <w:b/>
                <w:bCs/>
                <w:szCs w:val="22"/>
              </w:rPr>
            </w:pPr>
          </w:p>
          <w:p w:rsidRPr="00131696" w:rsidR="004D14F0" w:rsidP="00450EE1" w:rsidRDefault="00AA5FE2" w14:paraId="225281BC" w14:textId="77777777">
            <w:pPr>
              <w:rPr>
                <w:rStyle w:val="Hyperlink"/>
                <w:i/>
                <w:iCs/>
                <w:color w:val="4F81BD" w:themeColor="accent1"/>
              </w:rPr>
            </w:pPr>
            <w:hyperlink w:history="1" r:id="rId14">
              <w:r w:rsidRPr="00131696" w:rsidR="004D14F0">
                <w:rPr>
                  <w:rStyle w:val="Hyperlink"/>
                  <w:i/>
                  <w:iCs/>
                  <w:color w:val="4F81BD" w:themeColor="accent1"/>
                </w:rPr>
                <w:t>COM(2025) 547 final – proposal for a Regulation of the European Parliament and of the Council establishing the Connecting Europe Facility for the period 2028-2034, amending Regulation (EU) 2024/1679 and repealing Regulation (EU) 2021/1153 [2025/0221 (COD)]</w:t>
              </w:r>
            </w:hyperlink>
          </w:p>
          <w:p w:rsidRPr="00131696" w:rsidR="004D14F0" w:rsidP="00450EE1" w:rsidRDefault="004D14F0" w14:paraId="0C6FC26C" w14:textId="77777777">
            <w:pPr>
              <w:rPr>
                <w:rStyle w:val="Hyperlink"/>
                <w:i/>
                <w:iCs/>
                <w:color w:val="4F81BD" w:themeColor="accent1"/>
              </w:rPr>
            </w:pPr>
          </w:p>
          <w:p w:rsidRPr="00587B26" w:rsidR="001E390F" w:rsidP="009A3FE8" w:rsidRDefault="00AA5FE2" w14:paraId="7AEFDDF1" w14:textId="44FD31D2">
            <w:hyperlink w:history="1" r:id="rId15">
              <w:r w:rsidRPr="00131696" w:rsidR="004D14F0">
                <w:rPr>
                  <w:rStyle w:val="Hyperlink"/>
                  <w:i/>
                  <w:iCs/>
                  <w:color w:val="4F81BD" w:themeColor="accent1"/>
                </w:rPr>
                <w:t xml:space="preserve">COM(2025) 847 final </w:t>
              </w:r>
              <w:r w:rsidRPr="00131696" w:rsidR="0085014B">
                <w:rPr>
                  <w:rStyle w:val="Hyperlink"/>
                  <w:i/>
                  <w:iCs/>
                  <w:color w:val="4F81BD" w:themeColor="accent1"/>
                </w:rPr>
                <w:t>–</w:t>
              </w:r>
              <w:r w:rsidRPr="00131696" w:rsidR="004D14F0">
                <w:rPr>
                  <w:rStyle w:val="Hyperlink"/>
                  <w:i/>
                  <w:iCs/>
                  <w:color w:val="4F81BD" w:themeColor="accent1"/>
                </w:rPr>
                <w:t xml:space="preserve"> proposal for a Regulation of the European Parliament and of the Council on establishing a framework of measures to facilitate the transport of military equipment, goods and personnel across the Union</w:t>
              </w:r>
            </w:hyperlink>
          </w:p>
        </w:tc>
      </w:tr>
    </w:tbl>
    <w:p w:rsidRPr="00587B26" w:rsidR="00E31F48" w:rsidRDefault="00E31F48" w14:paraId="31AB5948" w14:textId="402E765E">
      <w:pPr>
        <w:overflowPunct/>
        <w:autoSpaceDE/>
        <w:autoSpaceDN/>
        <w:adjustRightInd/>
        <w:spacing w:line="240" w:lineRule="auto"/>
        <w:jc w:val="left"/>
        <w:textAlignment w:val="auto"/>
        <w:rPr>
          <w:szCs w:val="22"/>
        </w:rPr>
      </w:pPr>
      <w:r w:rsidRPr="00587B26">
        <w:rPr>
          <w:szCs w:val="22"/>
        </w:rPr>
        <w:br w:type="page"/>
      </w:r>
    </w:p>
    <w:p w:rsidRPr="00587B26" w:rsidR="002F6E36" w:rsidRDefault="009A3FE8" w14:paraId="44EAD047" w14:textId="406D0FD8">
      <w:pPr>
        <w:jc w:val="center"/>
        <w:rPr>
          <w:b/>
        </w:rPr>
      </w:pPr>
      <w:r>
        <w:rPr>
          <w:b/>
        </w:rPr>
        <w:t>O</w:t>
      </w:r>
      <w:r w:rsidRPr="00587B26" w:rsidR="00444A98">
        <w:rPr>
          <w:b/>
        </w:rPr>
        <w:t xml:space="preserve">pinion of the </w:t>
      </w:r>
      <w:r w:rsidRPr="00587B26" w:rsidR="004D14F0">
        <w:rPr>
          <w:b/>
        </w:rPr>
        <w:t xml:space="preserve">European Committee of the Regions </w:t>
      </w:r>
      <w:r w:rsidRPr="00587B26" w:rsidR="00444A98">
        <w:rPr>
          <w:b/>
        </w:rPr>
        <w:t xml:space="preserve">– </w:t>
      </w:r>
      <w:r w:rsidRPr="00587B26" w:rsidR="002F6E36">
        <w:rPr>
          <w:b/>
          <w:bCs/>
        </w:rPr>
        <w:t>Connecting Europe Facility 2028-2034 Regulation</w:t>
      </w:r>
    </w:p>
    <w:p w:rsidRPr="00587B26" w:rsidR="00444A98" w:rsidRDefault="00444A98" w14:paraId="184C0E07" w14:textId="7F452036">
      <w:pPr>
        <w:jc w:val="center"/>
      </w:pPr>
    </w:p>
    <w:p w:rsidRPr="00B06820" w:rsidR="003A043C" w:rsidP="0022340D" w:rsidRDefault="003A043C" w14:paraId="26376861" w14:textId="6337387E">
      <w:pPr>
        <w:numPr>
          <w:ilvl w:val="0"/>
          <w:numId w:val="13"/>
        </w:numPr>
        <w:ind w:left="567" w:hanging="567"/>
        <w:rPr>
          <w:b/>
          <w:bCs/>
        </w:rPr>
      </w:pPr>
      <w:r w:rsidRPr="00B06820">
        <w:rPr>
          <w:b/>
          <w:bCs/>
        </w:rPr>
        <w:t>RECOMMENDATIONS</w:t>
      </w:r>
      <w:r w:rsidRPr="003D5922">
        <w:rPr>
          <w:b/>
          <w:bCs/>
        </w:rPr>
        <w:t xml:space="preserve"> </w:t>
      </w:r>
      <w:r w:rsidRPr="00B06820">
        <w:rPr>
          <w:b/>
          <w:bCs/>
        </w:rPr>
        <w:t>FOR AMENDMENTS</w:t>
      </w:r>
      <w:r w:rsidRPr="00B06820" w:rsidR="00C83C8D">
        <w:rPr>
          <w:b/>
          <w:bCs/>
        </w:rPr>
        <w:t xml:space="preserve"> (COM(2025) 547 final)</w:t>
      </w:r>
    </w:p>
    <w:p w:rsidRPr="00587B26" w:rsidR="003A043C" w:rsidP="0022340D" w:rsidRDefault="003A043C" w14:paraId="36AC07C9" w14:textId="0B422D8C"/>
    <w:p w:rsidRPr="00587B26" w:rsidR="00473E91" w:rsidP="00473E91" w:rsidRDefault="00473E91" w14:paraId="39DCD0FC" w14:textId="540DC968">
      <w:pPr>
        <w:jc w:val="center"/>
        <w:rPr>
          <w:rFonts w:eastAsia="Myriad Pro" w:cs="Myriad Pro"/>
          <w:b/>
          <w:bCs/>
          <w:szCs w:val="22"/>
        </w:rPr>
      </w:pPr>
      <w:r w:rsidRPr="00587B26">
        <w:rPr>
          <w:rFonts w:eastAsia="Myriad Pro" w:cs="Myriad Pro"/>
          <w:b/>
          <w:bCs/>
          <w:szCs w:val="22"/>
        </w:rPr>
        <w:t>Amendment 1</w:t>
      </w:r>
    </w:p>
    <w:p w:rsidRPr="00587B26" w:rsidR="00473E91" w:rsidP="00450EE1" w:rsidRDefault="00473E91" w14:paraId="04D9FD73" w14:textId="14F252E2">
      <w:pPr>
        <w:jc w:val="center"/>
      </w:pPr>
      <w:r w:rsidRPr="00587B26">
        <w:rPr>
          <w:rFonts w:eastAsia="Myriad Pro" w:cs="Myriad Pro"/>
          <w:szCs w:val="22"/>
        </w:rPr>
        <w:t>Recital 3</w:t>
      </w:r>
    </w:p>
    <w:p w:rsidRPr="00587B26" w:rsidR="00473E91" w:rsidP="00473E91" w:rsidRDefault="00473E91" w14:paraId="7AB9462F"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473E91" w14:paraId="225E029B"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RDefault="00473E91" w14:paraId="30C661E6"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RDefault="00473E91" w14:paraId="45A692E4" w14:textId="77777777">
            <w:pPr>
              <w:jc w:val="center"/>
              <w:rPr>
                <w:b/>
                <w:bCs/>
                <w:i/>
                <w:iCs/>
                <w:szCs w:val="22"/>
              </w:rPr>
            </w:pPr>
            <w:r w:rsidRPr="00587B26">
              <w:rPr>
                <w:b/>
                <w:bCs/>
                <w:i/>
                <w:iCs/>
                <w:szCs w:val="22"/>
              </w:rPr>
              <w:t>CoR amendment</w:t>
            </w:r>
          </w:p>
        </w:tc>
      </w:tr>
      <w:tr w:rsidRPr="00587B26" w:rsidR="00473E91" w14:paraId="0EBDA2E6"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RDefault="00473E91" w14:paraId="30CEB7BD" w14:textId="25DFDC47">
            <w:pPr>
              <w:rPr>
                <w:szCs w:val="22"/>
              </w:rPr>
            </w:pPr>
            <w:r w:rsidRPr="00587B26">
              <w:t>The Union should facilitate projects in disadvantaged, less connected, rural, insular, coastal, peripheral, congested, outermost or isolated regions so as to enable access to the Trans-European energy and transport networks while bringing benefits to the entire Union in terms of security, competitiveness and social, economic and territorial cohesion. Regulation (EU) 2024/1679 of the European Parliament and of the Council identifies the infrastructure of the trans-European transport network, specifies the requirements to be fulfilled by it and provides for measures for their implementation. That Regulation provides for the completion of the core network of the trans-European transport network by 2030 and the extended core network by 2040 through the creation of new infrastructure as well as the substantial upgrading and rehabilitation of existing infrastructure. This will lead to a high-performing network for passengers and goods transportation.</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RDefault="00473E91" w14:paraId="056BAC4C" w14:textId="79FFF916">
            <w:pPr>
              <w:rPr>
                <w:rFonts w:eastAsia="Calibri"/>
                <w:b/>
                <w:bCs/>
                <w:i/>
                <w:iCs/>
                <w:szCs w:val="22"/>
              </w:rPr>
            </w:pPr>
            <w:r w:rsidRPr="00587B26">
              <w:t xml:space="preserve">The Union should facilitate projects in disadvantaged, less connected, </w:t>
            </w:r>
            <w:r w:rsidRPr="006A3171" w:rsidR="000B36A7">
              <w:rPr>
                <w:b/>
                <w:bCs/>
                <w:i/>
                <w:iCs/>
              </w:rPr>
              <w:t>cross-border,</w:t>
            </w:r>
            <w:r w:rsidR="000B36A7">
              <w:t xml:space="preserve"> </w:t>
            </w:r>
            <w:r w:rsidRPr="00587B26">
              <w:t>rural,</w:t>
            </w:r>
            <w:r w:rsidR="000B36A7">
              <w:t xml:space="preserve"> </w:t>
            </w:r>
            <w:r w:rsidRPr="006A3171" w:rsidR="000B36A7">
              <w:rPr>
                <w:b/>
                <w:bCs/>
                <w:i/>
                <w:iCs/>
              </w:rPr>
              <w:t>sparsely populated,</w:t>
            </w:r>
            <w:r w:rsidRPr="00587B26">
              <w:t xml:space="preserve"> insular, coastal, </w:t>
            </w:r>
            <w:r w:rsidRPr="006A3171" w:rsidR="000B36A7">
              <w:rPr>
                <w:b/>
                <w:bCs/>
                <w:i/>
                <w:iCs/>
              </w:rPr>
              <w:t>mountainous, peripheral and southern</w:t>
            </w:r>
            <w:r w:rsidR="000B36A7">
              <w:t xml:space="preserve"> </w:t>
            </w:r>
            <w:r w:rsidRPr="00587B26">
              <w:t>peripheral, congested, outermost</w:t>
            </w:r>
            <w:r w:rsidRPr="006A3171" w:rsidR="000B36A7">
              <w:rPr>
                <w:b/>
                <w:bCs/>
                <w:i/>
                <w:iCs/>
              </w:rPr>
              <w:t>, eastern border regions</w:t>
            </w:r>
            <w:r w:rsidRPr="00587B26">
              <w:t xml:space="preserve"> or isolated regions so as to enable access to the Trans-European energy and transport networks while bringing benefits to the entire Union in terms of security, competitiveness and social, economic and territorial cohesion</w:t>
            </w:r>
            <w:r w:rsidRPr="006A3171" w:rsidR="000B36A7">
              <w:rPr>
                <w:b/>
                <w:bCs/>
                <w:i/>
                <w:iCs/>
              </w:rPr>
              <w:t>, and reducing the risk of depopulation, thus contributing to the right to stay</w:t>
            </w:r>
            <w:r w:rsidR="000B36A7">
              <w:t>.</w:t>
            </w:r>
            <w:r w:rsidRPr="00587B26">
              <w:rPr>
                <w:b/>
                <w:bCs/>
                <w:i/>
              </w:rPr>
              <w:t xml:space="preserve"> To this end, the programme should take into account the higher structural costs and permanent constraints these regions face,</w:t>
            </w:r>
            <w:r w:rsidR="000B36A7">
              <w:rPr>
                <w:b/>
                <w:bCs/>
                <w:i/>
              </w:rPr>
              <w:t xml:space="preserve"> as well as the absence of equivalent modal alternatives and structural dependencies on certain transport modes, </w:t>
            </w:r>
            <w:r w:rsidRPr="00587B26">
              <w:rPr>
                <w:b/>
                <w:bCs/>
                <w:i/>
              </w:rPr>
              <w:t>ensuring that they can access the benefits of the facility.</w:t>
            </w:r>
            <w:r w:rsidRPr="00587B26">
              <w:t xml:space="preserve"> Regulation (EU) 2024/1679 of the European Parliament and of the Council identifies the infrastructure of the trans-European transport network, specifies the requirements to be fulfilled by it and provides for measures for their implementation. That Regulation provides for the completion of the core network of the trans-European transport network by 2030 and the extended core network by 2040 through the creation of new infrastructure as well as the substantial upgrading and rehabilitation of existing infrastructure. This will lead to a high-performing network for passengers and goods transportation.</w:t>
            </w:r>
          </w:p>
        </w:tc>
      </w:tr>
    </w:tbl>
    <w:p w:rsidRPr="00587B26" w:rsidR="00473E91" w:rsidP="00473E91" w:rsidRDefault="00473E91" w14:paraId="1C1F0961" w14:textId="590EC7A7">
      <w:pPr>
        <w:rPr>
          <w:rFonts w:eastAsia="Myriad Pro" w:cs="Myriad Pro"/>
          <w:szCs w:val="22"/>
        </w:rPr>
      </w:pPr>
    </w:p>
    <w:tbl>
      <w:tblPr>
        <w:tblW w:w="0" w:type="auto"/>
        <w:tblLook w:val="04A0" w:firstRow="1" w:lastRow="0" w:firstColumn="1" w:lastColumn="0" w:noHBand="0" w:noVBand="1"/>
      </w:tblPr>
      <w:tblGrid>
        <w:gridCol w:w="9006"/>
      </w:tblGrid>
      <w:tr w:rsidRPr="00587B26" w:rsidR="00473E91" w:rsidTr="50F794DF" w14:paraId="35D265D1"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P="00914C18" w:rsidRDefault="00473E91" w14:paraId="6DB78E13" w14:textId="77777777">
            <w:pPr>
              <w:keepNext/>
              <w:jc w:val="center"/>
              <w:rPr>
                <w:b/>
                <w:bCs/>
                <w:i/>
                <w:iCs/>
                <w:szCs w:val="22"/>
              </w:rPr>
            </w:pPr>
            <w:r w:rsidRPr="00587B26">
              <w:rPr>
                <w:b/>
                <w:bCs/>
                <w:i/>
                <w:iCs/>
                <w:szCs w:val="22"/>
              </w:rPr>
              <w:t>Reason</w:t>
            </w:r>
          </w:p>
        </w:tc>
      </w:tr>
      <w:tr w:rsidRPr="00587B26" w:rsidR="00473E91" w:rsidTr="50F794DF" w14:paraId="76214D80"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473E91" w:rsidP="00914C18" w:rsidRDefault="00747184" w14:paraId="6398C097" w14:textId="51EEC0BD">
            <w:pPr>
              <w:keepNext/>
              <w:rPr>
                <w:rFonts w:eastAsia="Calibri"/>
              </w:rPr>
            </w:pPr>
            <w:r w:rsidRPr="00587B26">
              <w:rPr>
                <w:rFonts w:eastAsia="Calibri"/>
              </w:rPr>
              <w:t xml:space="preserve">The Connecting Europe Facility should take into account the higher structural costs and permanent constraints these regions face, </w:t>
            </w:r>
            <w:r w:rsidRPr="006A3171" w:rsidR="00535714">
              <w:t xml:space="preserve">as well as the absence of equivalent modal alternatives and structural dependencies on certain transport modes, </w:t>
            </w:r>
            <w:r w:rsidRPr="00587B26">
              <w:rPr>
                <w:rFonts w:eastAsia="Calibri"/>
              </w:rPr>
              <w:t>ensuring that they can access the benefits of the facility.</w:t>
            </w:r>
          </w:p>
        </w:tc>
      </w:tr>
    </w:tbl>
    <w:p w:rsidR="00473E91" w:rsidP="00473E91" w:rsidRDefault="00473E91" w14:paraId="76A70FDF" w14:textId="77777777">
      <w:pPr>
        <w:jc w:val="center"/>
        <w:rPr>
          <w:rFonts w:eastAsia="Myriad Pro" w:cs="Myriad Pro"/>
          <w:b/>
          <w:bCs/>
          <w:szCs w:val="22"/>
        </w:rPr>
      </w:pPr>
    </w:p>
    <w:p w:rsidRPr="007070E3" w:rsidR="00535714" w:rsidP="00535714" w:rsidRDefault="00535714" w14:paraId="25BD73E5" w14:textId="77777777">
      <w:pPr>
        <w:jc w:val="center"/>
        <w:rPr>
          <w:rFonts w:eastAsia="Myriad Pro" w:cs="Myriad Pro"/>
          <w:b/>
          <w:bCs/>
          <w:szCs w:val="22"/>
        </w:rPr>
      </w:pPr>
      <w:r w:rsidRPr="00587B26">
        <w:rPr>
          <w:rFonts w:eastAsia="Myriad Pro" w:cs="Myriad Pro"/>
          <w:b/>
          <w:bCs/>
          <w:szCs w:val="22"/>
        </w:rPr>
        <w:t>Amendment 2</w:t>
      </w:r>
    </w:p>
    <w:p w:rsidRPr="00587B26" w:rsidR="00535714" w:rsidP="00535714" w:rsidRDefault="0039545F" w14:paraId="7013E584" w14:textId="6565605D">
      <w:pPr>
        <w:spacing w:line="259" w:lineRule="auto"/>
        <w:jc w:val="center"/>
        <w:rPr>
          <w:rFonts w:eastAsia="Myriad Pro" w:cs="Myriad Pro"/>
          <w:szCs w:val="22"/>
        </w:rPr>
      </w:pPr>
      <w:r>
        <w:rPr>
          <w:rFonts w:eastAsia="Myriad Pro" w:cs="Myriad Pro"/>
          <w:szCs w:val="22"/>
        </w:rPr>
        <w:t>New recital</w:t>
      </w:r>
      <w:r w:rsidR="00535714">
        <w:rPr>
          <w:rFonts w:eastAsia="Myriad Pro" w:cs="Myriad Pro"/>
          <w:szCs w:val="22"/>
        </w:rPr>
        <w:t xml:space="preserve"> </w:t>
      </w:r>
      <w:r w:rsidR="000442A3">
        <w:rPr>
          <w:rFonts w:eastAsia="Myriad Pro" w:cs="Myriad Pro"/>
          <w:szCs w:val="22"/>
        </w:rPr>
        <w:t>3</w:t>
      </w:r>
      <w:r>
        <w:rPr>
          <w:rFonts w:eastAsia="Myriad Pro" w:cs="Myriad Pro"/>
          <w:szCs w:val="22"/>
        </w:rPr>
        <w:t>a</w:t>
      </w:r>
    </w:p>
    <w:p w:rsidRPr="00587B26" w:rsidR="00535714" w:rsidP="00535714" w:rsidRDefault="00535714" w14:paraId="4658E42D"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535714" w:rsidTr="00830B77" w14:paraId="47580A7F"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35714" w:rsidP="00830B77" w:rsidRDefault="00535714" w14:paraId="5B36697D"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35714" w:rsidP="00830B77" w:rsidRDefault="00535714" w14:paraId="5179C3C4" w14:textId="77777777">
            <w:pPr>
              <w:jc w:val="center"/>
              <w:rPr>
                <w:b/>
                <w:bCs/>
                <w:i/>
                <w:iCs/>
                <w:szCs w:val="22"/>
              </w:rPr>
            </w:pPr>
            <w:r w:rsidRPr="00587B26">
              <w:rPr>
                <w:b/>
                <w:bCs/>
                <w:i/>
                <w:iCs/>
                <w:szCs w:val="22"/>
              </w:rPr>
              <w:t>CoR amendment</w:t>
            </w:r>
          </w:p>
        </w:tc>
      </w:tr>
      <w:tr w:rsidRPr="00587B26" w:rsidR="00535714" w:rsidTr="00830B77" w14:paraId="720F935F"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35714" w:rsidP="00830B77" w:rsidRDefault="00535714" w14:paraId="1797913E" w14:textId="77777777">
            <w:pPr>
              <w:rPr>
                <w:szCs w:val="22"/>
              </w:rPr>
            </w:pPr>
          </w:p>
          <w:p w:rsidRPr="00587B26" w:rsidR="00535714" w:rsidP="00830B77" w:rsidRDefault="00535714" w14:paraId="2CABA89A" w14:textId="77777777">
            <w:pPr>
              <w:rPr>
                <w:szCs w:val="22"/>
              </w:rPr>
            </w:pPr>
            <w:r w:rsidRPr="00587B26">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35714" w:rsidR="00535714" w:rsidP="00830B77" w:rsidRDefault="00535714" w14:paraId="506FF4CF" w14:textId="595EF63C">
            <w:pPr>
              <w:rPr>
                <w:rFonts w:eastAsia="Calibri"/>
                <w:b/>
                <w:bCs/>
                <w:i/>
                <w:iCs/>
                <w:szCs w:val="22"/>
              </w:rPr>
            </w:pPr>
            <w:r w:rsidRPr="00535714">
              <w:rPr>
                <w:b/>
                <w:bCs/>
                <w:i/>
              </w:rPr>
              <w:t>The specific constraints faced by outermost regions warrant special attention, given their structural, social and economic characteristics, as well as their isolation from continental networks. To address those challenges, access to the Programme should be ensured for these regions, including when it comes to energy storage and renewable energy projects, and specific eligibility criteria can be established accordingly. In addition, for the purpose of assessing the cross-border dimension, actions located in the outermost regions should also be considered in the light of their indirect contributions to the objectives of the Programme, including enhancing security of supply, resilience, system integration and decarbonisation.</w:t>
            </w:r>
          </w:p>
        </w:tc>
      </w:tr>
    </w:tbl>
    <w:p w:rsidRPr="00587B26" w:rsidR="00535714" w:rsidP="00535714" w:rsidRDefault="00535714" w14:paraId="5A958C1C"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535714" w:rsidTr="00830B77" w14:paraId="7714E6FF"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35714" w:rsidP="00830B77" w:rsidRDefault="00535714" w14:paraId="362CFDE4" w14:textId="77777777">
            <w:pPr>
              <w:jc w:val="center"/>
              <w:rPr>
                <w:b/>
                <w:bCs/>
                <w:i/>
                <w:iCs/>
                <w:szCs w:val="22"/>
              </w:rPr>
            </w:pPr>
            <w:r w:rsidRPr="00587B26">
              <w:rPr>
                <w:b/>
                <w:bCs/>
                <w:i/>
                <w:iCs/>
                <w:szCs w:val="22"/>
              </w:rPr>
              <w:t>Reason</w:t>
            </w:r>
          </w:p>
        </w:tc>
      </w:tr>
      <w:tr w:rsidRPr="00587B26" w:rsidR="00535714" w:rsidTr="00830B77" w14:paraId="1BD496F2"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35714" w:rsidP="00535714" w:rsidRDefault="00535714" w14:paraId="77EEB64D" w14:textId="5CD22401">
            <w:pPr>
              <w:rPr>
                <w:rFonts w:eastAsia="Calibri"/>
                <w:szCs w:val="22"/>
              </w:rPr>
            </w:pPr>
            <w:r w:rsidRPr="006A3171">
              <w:t>To ensure that the specific constraints faced by the outermost regions are properly reflected in the implementation of the Programme.</w:t>
            </w:r>
          </w:p>
        </w:tc>
      </w:tr>
    </w:tbl>
    <w:p w:rsidR="00535714" w:rsidP="00473E91" w:rsidRDefault="00535714" w14:paraId="30D50256" w14:textId="77777777">
      <w:pPr>
        <w:jc w:val="center"/>
        <w:rPr>
          <w:rFonts w:eastAsia="Myriad Pro" w:cs="Myriad Pro"/>
          <w:b/>
          <w:bCs/>
          <w:szCs w:val="22"/>
        </w:rPr>
      </w:pPr>
    </w:p>
    <w:p w:rsidRPr="007070E3" w:rsidR="000442A3" w:rsidP="000442A3" w:rsidRDefault="000442A3" w14:paraId="290FB9A9" w14:textId="0714E2D2">
      <w:pPr>
        <w:jc w:val="center"/>
        <w:rPr>
          <w:rFonts w:eastAsia="Myriad Pro" w:cs="Myriad Pro"/>
          <w:b/>
          <w:bCs/>
          <w:szCs w:val="22"/>
        </w:rPr>
      </w:pPr>
      <w:r w:rsidRPr="00587B26">
        <w:rPr>
          <w:rFonts w:eastAsia="Myriad Pro" w:cs="Myriad Pro"/>
          <w:b/>
          <w:bCs/>
          <w:szCs w:val="22"/>
        </w:rPr>
        <w:t xml:space="preserve">Amendment </w:t>
      </w:r>
      <w:r w:rsidR="005D4525">
        <w:rPr>
          <w:rFonts w:eastAsia="Myriad Pro" w:cs="Myriad Pro"/>
          <w:b/>
          <w:bCs/>
          <w:szCs w:val="22"/>
        </w:rPr>
        <w:t>3</w:t>
      </w:r>
    </w:p>
    <w:p w:rsidRPr="00587B26" w:rsidR="000442A3" w:rsidP="000442A3" w:rsidRDefault="000442A3" w14:paraId="5B5252F2" w14:textId="0C63BF93">
      <w:pPr>
        <w:spacing w:line="259" w:lineRule="auto"/>
        <w:jc w:val="center"/>
        <w:rPr>
          <w:rFonts w:eastAsia="Myriad Pro" w:cs="Myriad Pro"/>
          <w:szCs w:val="22"/>
        </w:rPr>
      </w:pPr>
      <w:r>
        <w:rPr>
          <w:rFonts w:eastAsia="Myriad Pro" w:cs="Myriad Pro"/>
          <w:szCs w:val="22"/>
        </w:rPr>
        <w:t>Recital 4</w:t>
      </w:r>
    </w:p>
    <w:p w:rsidRPr="00587B26" w:rsidR="000442A3" w:rsidP="000442A3" w:rsidRDefault="000442A3" w14:paraId="004503DB"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0442A3" w:rsidTr="00830B77" w14:paraId="117114CC"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0442A3" w:rsidP="00830B77" w:rsidRDefault="000442A3" w14:paraId="72B19849"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0442A3" w:rsidP="00830B77" w:rsidRDefault="000442A3" w14:paraId="222C1D69" w14:textId="77777777">
            <w:pPr>
              <w:jc w:val="center"/>
              <w:rPr>
                <w:b/>
                <w:bCs/>
                <w:i/>
                <w:iCs/>
                <w:szCs w:val="22"/>
              </w:rPr>
            </w:pPr>
            <w:r w:rsidRPr="00587B26">
              <w:rPr>
                <w:b/>
                <w:bCs/>
                <w:i/>
                <w:iCs/>
                <w:szCs w:val="22"/>
              </w:rPr>
              <w:t>CoR amendment</w:t>
            </w:r>
          </w:p>
        </w:tc>
      </w:tr>
      <w:tr w:rsidRPr="00587B26" w:rsidR="000442A3" w:rsidTr="00830B77" w14:paraId="59339440"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0442A3" w:rsidP="000442A3" w:rsidRDefault="000442A3" w14:paraId="0021AB9B" w14:textId="585F292F">
            <w:pPr>
              <w:rPr>
                <w:szCs w:val="22"/>
              </w:rPr>
            </w:pPr>
            <w:r w:rsidRPr="0009519D">
              <w:t>In order to achieve the objectives laid down in Regulation (EU) 2024/1679, it is necessary to financially support the development cross-border, including ports and their hinterland connections as well as the deployment of alternative fuels, and the elimination of missing links and to ensure, where applicable, that the actions supported by the Programme are consistent with the corridor work plans drawn up in accordance with Article 54 of Regulation (EU) 2024/1679 and with the overall network development regarding performance and interoperability.</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35714" w:rsidR="000442A3" w:rsidP="000442A3" w:rsidRDefault="000442A3" w14:paraId="26C11AF3" w14:textId="64D6A1BB">
            <w:pPr>
              <w:rPr>
                <w:rFonts w:eastAsia="Calibri"/>
                <w:b/>
                <w:bCs/>
                <w:i/>
                <w:iCs/>
                <w:szCs w:val="22"/>
              </w:rPr>
            </w:pPr>
            <w:r w:rsidRPr="0009519D">
              <w:t xml:space="preserve">In order to achieve the objectives laid down in Regulation (EU) 2024/1679, it is necessary to financially support the development cross-border, including ports and their hinterland connections as well as the deployment of alternative fuels, and the elimination of missing links </w:t>
            </w:r>
            <w:r w:rsidRPr="0009519D">
              <w:rPr>
                <w:b/>
                <w:i/>
              </w:rPr>
              <w:t>and bottlenecks along the corridors, in particular in urban nodes,</w:t>
            </w:r>
            <w:r w:rsidRPr="0009519D">
              <w:t xml:space="preserve"> and to ensure, where applicable, that the actions supported by the Programme are consistent with the corridor work plans drawn up in accordance with Article 54 of Regulation (EU) 2024/1679 and with the overall network development regarding performance</w:t>
            </w:r>
            <w:r w:rsidRPr="0009519D">
              <w:rPr>
                <w:b/>
                <w:i/>
              </w:rPr>
              <w:t>, multimodality</w:t>
            </w:r>
            <w:r w:rsidRPr="0009519D">
              <w:t xml:space="preserve"> and interoperability.</w:t>
            </w:r>
          </w:p>
        </w:tc>
      </w:tr>
    </w:tbl>
    <w:p w:rsidRPr="00587B26" w:rsidR="000442A3" w:rsidP="000442A3" w:rsidRDefault="000442A3" w14:paraId="2ACB376A"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0442A3" w:rsidTr="00830B77" w14:paraId="5F43098B"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0442A3" w:rsidP="00830B77" w:rsidRDefault="000442A3" w14:paraId="5119A104" w14:textId="77777777">
            <w:pPr>
              <w:jc w:val="center"/>
              <w:rPr>
                <w:b/>
                <w:bCs/>
                <w:i/>
                <w:iCs/>
                <w:szCs w:val="22"/>
              </w:rPr>
            </w:pPr>
            <w:r w:rsidRPr="00587B26">
              <w:rPr>
                <w:b/>
                <w:bCs/>
                <w:i/>
                <w:iCs/>
                <w:szCs w:val="22"/>
              </w:rPr>
              <w:t>Reason</w:t>
            </w:r>
          </w:p>
        </w:tc>
      </w:tr>
      <w:tr w:rsidRPr="00587B26" w:rsidR="000442A3" w:rsidTr="00830B77" w14:paraId="7670FBE9"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0442A3" w:rsidP="00830B77" w:rsidRDefault="000442A3" w14:paraId="29D1F356" w14:textId="2C971EC4">
            <w:pPr>
              <w:rPr>
                <w:rFonts w:eastAsia="Calibri"/>
                <w:szCs w:val="22"/>
              </w:rPr>
            </w:pPr>
            <w:r w:rsidRPr="0009519D">
              <w:t>Corridors cannot be efficient without urban nodes or alternative fuels infrastructure. These aspects have been taken into account in other CEF funding periods. Not to include them here would lead to gaps in multimodal connections.</w:t>
            </w:r>
          </w:p>
        </w:tc>
      </w:tr>
    </w:tbl>
    <w:p w:rsidRPr="00587B26" w:rsidR="000442A3" w:rsidP="000442A3" w:rsidRDefault="000442A3" w14:paraId="677D1965" w14:textId="77777777">
      <w:pPr>
        <w:jc w:val="center"/>
        <w:rPr>
          <w:rFonts w:eastAsia="Myriad Pro" w:cs="Myriad Pro"/>
          <w:b/>
          <w:bCs/>
          <w:szCs w:val="22"/>
        </w:rPr>
      </w:pPr>
    </w:p>
    <w:p w:rsidRPr="007070E3" w:rsidR="00CD76B4" w:rsidP="00CD76B4" w:rsidRDefault="00CD76B4" w14:paraId="57D3B233" w14:textId="6541DDE8">
      <w:pPr>
        <w:jc w:val="center"/>
        <w:rPr>
          <w:rFonts w:eastAsia="Myriad Pro" w:cs="Myriad Pro"/>
          <w:b/>
          <w:bCs/>
          <w:szCs w:val="22"/>
        </w:rPr>
      </w:pPr>
      <w:r w:rsidRPr="00587B26">
        <w:rPr>
          <w:rFonts w:eastAsia="Myriad Pro" w:cs="Myriad Pro"/>
          <w:b/>
          <w:bCs/>
          <w:szCs w:val="22"/>
        </w:rPr>
        <w:t xml:space="preserve">Amendment </w:t>
      </w:r>
      <w:r w:rsidR="005D4525">
        <w:rPr>
          <w:rFonts w:eastAsia="Myriad Pro" w:cs="Myriad Pro"/>
          <w:b/>
          <w:bCs/>
          <w:szCs w:val="22"/>
        </w:rPr>
        <w:t>4</w:t>
      </w:r>
    </w:p>
    <w:p w:rsidRPr="00587B26" w:rsidR="00CD76B4" w:rsidP="00CD76B4" w:rsidRDefault="00CD76B4" w14:paraId="6F6821C5" w14:textId="74756CD4">
      <w:pPr>
        <w:spacing w:line="259" w:lineRule="auto"/>
        <w:jc w:val="center"/>
        <w:rPr>
          <w:rFonts w:eastAsia="Myriad Pro" w:cs="Myriad Pro"/>
          <w:szCs w:val="22"/>
        </w:rPr>
      </w:pPr>
      <w:r w:rsidRPr="00587B26">
        <w:rPr>
          <w:rFonts w:eastAsia="Myriad Pro" w:cs="Myriad Pro"/>
          <w:szCs w:val="22"/>
        </w:rPr>
        <w:t xml:space="preserve">Article 2 – Definitions </w:t>
      </w:r>
      <w:r>
        <w:rPr>
          <w:rFonts w:eastAsia="Myriad Pro" w:cs="Myriad Pro"/>
          <w:szCs w:val="22"/>
        </w:rPr>
        <w:t xml:space="preserve">add </w:t>
      </w:r>
      <w:r w:rsidRPr="00587B26">
        <w:rPr>
          <w:rFonts w:eastAsia="Myriad Pro" w:cs="Myriad Pro"/>
          <w:szCs w:val="22"/>
        </w:rPr>
        <w:t>a new paragraph (</w:t>
      </w:r>
      <w:r>
        <w:rPr>
          <w:rFonts w:eastAsia="Myriad Pro" w:cs="Myriad Pro"/>
          <w:szCs w:val="22"/>
        </w:rPr>
        <w:t>7a</w:t>
      </w:r>
      <w:r w:rsidRPr="00587B26">
        <w:rPr>
          <w:rFonts w:eastAsia="Myriad Pro" w:cs="Myriad Pro"/>
          <w:szCs w:val="22"/>
        </w:rPr>
        <w:t>)</w:t>
      </w:r>
    </w:p>
    <w:p w:rsidRPr="00587B26" w:rsidR="00CD76B4" w:rsidP="00CD76B4" w:rsidRDefault="00CD76B4" w14:paraId="08E47B34"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CD76B4" w:rsidTr="00830B77" w14:paraId="1C9DE0C1"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40573E73"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6E03A355" w14:textId="77777777">
            <w:pPr>
              <w:jc w:val="center"/>
              <w:rPr>
                <w:b/>
                <w:bCs/>
                <w:i/>
                <w:iCs/>
                <w:szCs w:val="22"/>
              </w:rPr>
            </w:pPr>
            <w:r w:rsidRPr="00587B26">
              <w:rPr>
                <w:b/>
                <w:bCs/>
                <w:i/>
                <w:iCs/>
                <w:szCs w:val="22"/>
              </w:rPr>
              <w:t>CoR amendment</w:t>
            </w:r>
          </w:p>
        </w:tc>
      </w:tr>
      <w:tr w:rsidRPr="00587B26" w:rsidR="00CD76B4" w:rsidTr="00830B77" w14:paraId="64D049D8"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6FC3FCBD" w14:textId="77777777">
            <w:pPr>
              <w:rPr>
                <w:szCs w:val="22"/>
              </w:rPr>
            </w:pPr>
          </w:p>
          <w:p w:rsidRPr="00587B26" w:rsidR="00CD76B4" w:rsidP="00830B77" w:rsidRDefault="00CD76B4" w14:paraId="4CC3DA71" w14:textId="77777777">
            <w:pPr>
              <w:rPr>
                <w:szCs w:val="22"/>
              </w:rPr>
            </w:pPr>
            <w:r w:rsidRPr="00587B26">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109FFD97" w14:textId="457F1FA4">
            <w:pPr>
              <w:rPr>
                <w:rFonts w:eastAsia="Calibri"/>
                <w:b/>
                <w:bCs/>
                <w:i/>
                <w:iCs/>
                <w:szCs w:val="22"/>
              </w:rPr>
            </w:pPr>
            <w:r w:rsidRPr="0009519D">
              <w:rPr>
                <w:b/>
                <w:bCs/>
                <w:i/>
              </w:rPr>
              <w:t>'dual-use transport infrastructure' means a transport infrastructure that addresses both civilian and military mobility standards and specifications;</w:t>
            </w:r>
          </w:p>
        </w:tc>
      </w:tr>
    </w:tbl>
    <w:p w:rsidRPr="00587B26" w:rsidR="00CD76B4" w:rsidP="00CD76B4" w:rsidRDefault="00CD76B4" w14:paraId="25ADC1F5"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CD76B4" w:rsidTr="00830B77" w14:paraId="2E002820"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15F6895B" w14:textId="77777777">
            <w:pPr>
              <w:jc w:val="center"/>
              <w:rPr>
                <w:b/>
                <w:bCs/>
                <w:i/>
                <w:iCs/>
                <w:szCs w:val="22"/>
              </w:rPr>
            </w:pPr>
            <w:r w:rsidRPr="00587B26">
              <w:rPr>
                <w:b/>
                <w:bCs/>
                <w:i/>
                <w:iCs/>
                <w:szCs w:val="22"/>
              </w:rPr>
              <w:t>Reason</w:t>
            </w:r>
          </w:p>
        </w:tc>
      </w:tr>
      <w:tr w:rsidRPr="00587B26" w:rsidR="00CD76B4" w:rsidTr="00830B77" w14:paraId="1EAACE13"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571012B7" w14:textId="40C32262">
            <w:pPr>
              <w:rPr>
                <w:rFonts w:eastAsia="Calibri"/>
                <w:szCs w:val="22"/>
              </w:rPr>
            </w:pPr>
            <w:r w:rsidRPr="006A3171">
              <w:t>The definition of ՙdual-use transport infrastructure՚ should be included.</w:t>
            </w:r>
          </w:p>
        </w:tc>
      </w:tr>
    </w:tbl>
    <w:p w:rsidRPr="00587B26" w:rsidR="00CD76B4" w:rsidP="00CD76B4" w:rsidRDefault="00CD76B4" w14:paraId="19B06F58" w14:textId="77777777">
      <w:pPr>
        <w:jc w:val="center"/>
        <w:rPr>
          <w:rFonts w:eastAsia="Myriad Pro" w:cs="Myriad Pro"/>
          <w:b/>
          <w:bCs/>
          <w:szCs w:val="22"/>
        </w:rPr>
      </w:pPr>
    </w:p>
    <w:p w:rsidRPr="007070E3" w:rsidR="00CD76B4" w:rsidP="00CD76B4" w:rsidRDefault="00CD76B4" w14:paraId="5DDC91B0" w14:textId="7977820A">
      <w:pPr>
        <w:jc w:val="center"/>
        <w:rPr>
          <w:rFonts w:eastAsia="Myriad Pro" w:cs="Myriad Pro"/>
          <w:b/>
          <w:bCs/>
          <w:szCs w:val="22"/>
        </w:rPr>
      </w:pPr>
      <w:r w:rsidRPr="00587B26">
        <w:rPr>
          <w:rFonts w:eastAsia="Myriad Pro" w:cs="Myriad Pro"/>
          <w:b/>
          <w:bCs/>
          <w:szCs w:val="22"/>
        </w:rPr>
        <w:t xml:space="preserve">Amendment </w:t>
      </w:r>
      <w:r w:rsidR="005D4525">
        <w:rPr>
          <w:rFonts w:eastAsia="Myriad Pro" w:cs="Myriad Pro"/>
          <w:b/>
          <w:bCs/>
          <w:szCs w:val="22"/>
        </w:rPr>
        <w:t>5</w:t>
      </w:r>
    </w:p>
    <w:p w:rsidRPr="00587B26" w:rsidR="00CD76B4" w:rsidP="00CD76B4" w:rsidRDefault="00CD76B4" w14:paraId="71CDE2E1" w14:textId="4124679D">
      <w:pPr>
        <w:spacing w:line="259" w:lineRule="auto"/>
        <w:jc w:val="center"/>
        <w:rPr>
          <w:rFonts w:eastAsia="Myriad Pro" w:cs="Myriad Pro"/>
          <w:szCs w:val="22"/>
        </w:rPr>
      </w:pPr>
      <w:r w:rsidRPr="00587B26">
        <w:rPr>
          <w:rFonts w:eastAsia="Myriad Pro" w:cs="Myriad Pro"/>
          <w:szCs w:val="22"/>
        </w:rPr>
        <w:t xml:space="preserve">Article 2 – Definitions </w:t>
      </w:r>
      <w:r>
        <w:rPr>
          <w:rFonts w:eastAsia="Myriad Pro" w:cs="Myriad Pro"/>
          <w:szCs w:val="22"/>
        </w:rPr>
        <w:t xml:space="preserve">add </w:t>
      </w:r>
      <w:r w:rsidRPr="00587B26">
        <w:rPr>
          <w:rFonts w:eastAsia="Myriad Pro" w:cs="Myriad Pro"/>
          <w:szCs w:val="22"/>
        </w:rPr>
        <w:t>a new paragraph (</w:t>
      </w:r>
      <w:r>
        <w:rPr>
          <w:rFonts w:eastAsia="Myriad Pro" w:cs="Myriad Pro"/>
          <w:szCs w:val="22"/>
        </w:rPr>
        <w:t>11a</w:t>
      </w:r>
      <w:r w:rsidRPr="00587B26">
        <w:rPr>
          <w:rFonts w:eastAsia="Myriad Pro" w:cs="Myriad Pro"/>
          <w:szCs w:val="22"/>
        </w:rPr>
        <w:t>)</w:t>
      </w:r>
    </w:p>
    <w:p w:rsidRPr="00587B26" w:rsidR="00CD76B4" w:rsidP="00CD76B4" w:rsidRDefault="00CD76B4" w14:paraId="0285B8B2"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CD76B4" w:rsidTr="00830B77" w14:paraId="4988F3C2"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5F0B27F4"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4A08AAB0" w14:textId="77777777">
            <w:pPr>
              <w:jc w:val="center"/>
              <w:rPr>
                <w:b/>
                <w:bCs/>
                <w:i/>
                <w:iCs/>
                <w:szCs w:val="22"/>
              </w:rPr>
            </w:pPr>
            <w:r w:rsidRPr="00587B26">
              <w:rPr>
                <w:b/>
                <w:bCs/>
                <w:i/>
                <w:iCs/>
                <w:szCs w:val="22"/>
              </w:rPr>
              <w:t>CoR amendment</w:t>
            </w:r>
          </w:p>
        </w:tc>
      </w:tr>
      <w:tr w:rsidRPr="00587B26" w:rsidR="00CD76B4" w:rsidTr="00830B77" w14:paraId="059CE8AF"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25FC40CE" w14:textId="77777777">
            <w:pPr>
              <w:rPr>
                <w:szCs w:val="22"/>
              </w:rPr>
            </w:pPr>
          </w:p>
          <w:p w:rsidRPr="00587B26" w:rsidR="00CD76B4" w:rsidP="00830B77" w:rsidRDefault="00CD76B4" w14:paraId="594EE4D1" w14:textId="77777777">
            <w:pPr>
              <w:rPr>
                <w:szCs w:val="22"/>
              </w:rPr>
            </w:pPr>
            <w:r w:rsidRPr="00587B26">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830B77" w:rsidRDefault="00CD76B4" w14:paraId="42AD18CA" w14:textId="0066CADB">
            <w:pPr>
              <w:rPr>
                <w:rFonts w:eastAsia="Calibri"/>
                <w:b/>
                <w:bCs/>
                <w:i/>
                <w:iCs/>
                <w:szCs w:val="22"/>
              </w:rPr>
            </w:pPr>
            <w:r w:rsidRPr="0009519D">
              <w:rPr>
                <w:b/>
                <w:bCs/>
                <w:i/>
              </w:rPr>
              <w:t>'strategic project in sparsely populated regions' means a project being implemented in NUTS 2 regions with population density below 30 inhabitants</w:t>
            </w:r>
            <w:r w:rsidRPr="0009519D">
              <w:t xml:space="preserve">/ </w:t>
            </w:r>
            <w:r w:rsidRPr="0009519D">
              <w:rPr>
                <w:b/>
                <w:bCs/>
                <w:i/>
              </w:rPr>
              <w:t>km2 or NUTS 3 regions with population density below 25 inhabitants/km2.</w:t>
            </w:r>
          </w:p>
        </w:tc>
      </w:tr>
    </w:tbl>
    <w:p w:rsidRPr="00587B26" w:rsidR="00CD76B4" w:rsidP="00CD76B4" w:rsidRDefault="00CD76B4" w14:paraId="6F97393E"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CD76B4" w:rsidTr="00830B77" w14:paraId="0AD1F71D"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914C18" w:rsidRDefault="00CD76B4" w14:paraId="177BFE28" w14:textId="77777777">
            <w:pPr>
              <w:keepNext/>
              <w:jc w:val="center"/>
              <w:rPr>
                <w:b/>
                <w:bCs/>
                <w:i/>
                <w:iCs/>
                <w:szCs w:val="22"/>
              </w:rPr>
            </w:pPr>
            <w:r w:rsidRPr="00587B26">
              <w:rPr>
                <w:b/>
                <w:bCs/>
                <w:i/>
                <w:iCs/>
                <w:szCs w:val="22"/>
              </w:rPr>
              <w:t>Reason</w:t>
            </w:r>
          </w:p>
        </w:tc>
      </w:tr>
      <w:tr w:rsidRPr="00587B26" w:rsidR="00CD76B4" w:rsidTr="00830B77" w14:paraId="40FAC9C2"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76B4" w:rsidP="00914C18" w:rsidRDefault="00CD76B4" w14:paraId="3401B7F4" w14:textId="187A03C6">
            <w:pPr>
              <w:keepNext/>
              <w:rPr>
                <w:rFonts w:eastAsia="Calibri"/>
                <w:szCs w:val="22"/>
              </w:rPr>
            </w:pPr>
            <w:r w:rsidRPr="006A3171">
              <w:t>It is essential to ensure accessible transport infrastructure for people and businesses in rural regions and sparsely populated areas, making their activity competitive and slowing down the depopulation processes affecting them.</w:t>
            </w:r>
          </w:p>
        </w:tc>
      </w:tr>
    </w:tbl>
    <w:p w:rsidRPr="00587B26" w:rsidR="00CD76B4" w:rsidP="00CD76B4" w:rsidRDefault="00CD76B4" w14:paraId="701AE134" w14:textId="77777777">
      <w:pPr>
        <w:jc w:val="center"/>
        <w:rPr>
          <w:rFonts w:eastAsia="Myriad Pro" w:cs="Myriad Pro"/>
          <w:b/>
          <w:bCs/>
          <w:szCs w:val="22"/>
        </w:rPr>
      </w:pPr>
    </w:p>
    <w:p w:rsidRPr="006A3171" w:rsidR="00535714" w:rsidP="005D0B91" w:rsidRDefault="005D0B91" w14:paraId="3D13191E" w14:textId="7D2EB1B7">
      <w:pPr>
        <w:jc w:val="center"/>
        <w:rPr>
          <w:rFonts w:eastAsia="Myriad Pro" w:cs="Myriad Pro"/>
          <w:b/>
          <w:bCs/>
          <w:szCs w:val="22"/>
        </w:rPr>
      </w:pPr>
      <w:r w:rsidRPr="00587B26">
        <w:rPr>
          <w:rFonts w:eastAsia="Myriad Pro" w:cs="Myriad Pro"/>
          <w:b/>
          <w:bCs/>
          <w:szCs w:val="22"/>
        </w:rPr>
        <w:t xml:space="preserve">Amendment </w:t>
      </w:r>
      <w:r w:rsidR="005D4525">
        <w:rPr>
          <w:rFonts w:eastAsia="Myriad Pro" w:cs="Myriad Pro"/>
          <w:b/>
          <w:bCs/>
          <w:szCs w:val="22"/>
        </w:rPr>
        <w:t>6</w:t>
      </w:r>
    </w:p>
    <w:p w:rsidRPr="00587B26" w:rsidR="005D0B91" w:rsidP="005D0B91" w:rsidRDefault="005D0B91" w14:paraId="3B43E3EB" w14:textId="0102042E">
      <w:pPr>
        <w:spacing w:line="259" w:lineRule="auto"/>
        <w:jc w:val="center"/>
        <w:rPr>
          <w:rFonts w:eastAsia="Myriad Pro" w:cs="Myriad Pro"/>
          <w:szCs w:val="22"/>
        </w:rPr>
      </w:pPr>
      <w:r w:rsidRPr="00587B26">
        <w:rPr>
          <w:rFonts w:eastAsia="Myriad Pro" w:cs="Myriad Pro"/>
          <w:szCs w:val="22"/>
        </w:rPr>
        <w:t xml:space="preserve">Article 2 – Definitions add </w:t>
      </w:r>
      <w:r w:rsidRPr="00587B26" w:rsidR="002805B4">
        <w:rPr>
          <w:rFonts w:eastAsia="Myriad Pro" w:cs="Myriad Pro"/>
          <w:szCs w:val="22"/>
        </w:rPr>
        <w:t xml:space="preserve">a </w:t>
      </w:r>
      <w:r w:rsidRPr="00587B26">
        <w:rPr>
          <w:rFonts w:eastAsia="Myriad Pro" w:cs="Myriad Pro"/>
          <w:szCs w:val="22"/>
        </w:rPr>
        <w:t>new paragraph (12)</w:t>
      </w:r>
    </w:p>
    <w:p w:rsidRPr="00587B26" w:rsidR="001854ED" w:rsidP="005D0B91" w:rsidRDefault="001854ED" w14:paraId="23925D60" w14:textId="77777777">
      <w:pPr>
        <w:spacing w:line="259" w:lineRule="auto"/>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5D0B91" w14:paraId="4FD304E3"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368B7807"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1F886D3A" w14:textId="77777777">
            <w:pPr>
              <w:jc w:val="center"/>
              <w:rPr>
                <w:b/>
                <w:bCs/>
                <w:i/>
                <w:iCs/>
                <w:szCs w:val="22"/>
              </w:rPr>
            </w:pPr>
            <w:r w:rsidRPr="00587B26">
              <w:rPr>
                <w:b/>
                <w:bCs/>
                <w:i/>
                <w:iCs/>
                <w:szCs w:val="22"/>
              </w:rPr>
              <w:t>CoR amendment</w:t>
            </w:r>
          </w:p>
        </w:tc>
      </w:tr>
      <w:tr w:rsidRPr="00587B26" w:rsidR="005D0B91" w14:paraId="50ADF407"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6D6F68DB" w14:textId="77777777">
            <w:pPr>
              <w:rPr>
                <w:szCs w:val="22"/>
              </w:rPr>
            </w:pPr>
          </w:p>
          <w:p w:rsidRPr="00587B26" w:rsidR="005D0B91" w:rsidRDefault="005D0B91" w14:paraId="66168514" w14:textId="77777777">
            <w:pPr>
              <w:rPr>
                <w:szCs w:val="22"/>
              </w:rPr>
            </w:pPr>
            <w:r w:rsidRPr="00587B26">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08FC4349" w14:textId="77777777">
            <w:pPr>
              <w:rPr>
                <w:rFonts w:eastAsia="Calibri"/>
                <w:b/>
                <w:bCs/>
                <w:i/>
                <w:iCs/>
                <w:szCs w:val="22"/>
              </w:rPr>
            </w:pPr>
            <w:r w:rsidRPr="00587B26">
              <w:rPr>
                <w:b/>
                <w:bCs/>
                <w:i/>
                <w:iCs/>
                <w:szCs w:val="22"/>
              </w:rPr>
              <w:t>(12) European Groupings of Territorial Cooperation (EGTCs) and other recognised cross-border territorial cooperation structures shall be considered eligible legal entities for the purposes of this Regulation.</w:t>
            </w:r>
          </w:p>
        </w:tc>
      </w:tr>
    </w:tbl>
    <w:p w:rsidRPr="00587B26" w:rsidR="005D0B91" w:rsidP="005D0B91" w:rsidRDefault="005D0B91" w14:paraId="3C778656"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5D0B91" w14:paraId="771E37B8"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50696A42" w14:textId="77777777">
            <w:pPr>
              <w:jc w:val="center"/>
              <w:rPr>
                <w:b/>
                <w:bCs/>
                <w:i/>
                <w:iCs/>
                <w:szCs w:val="22"/>
              </w:rPr>
            </w:pPr>
            <w:r w:rsidRPr="00587B26">
              <w:rPr>
                <w:b/>
                <w:bCs/>
                <w:i/>
                <w:iCs/>
                <w:szCs w:val="22"/>
              </w:rPr>
              <w:t>Reason</w:t>
            </w:r>
          </w:p>
        </w:tc>
      </w:tr>
      <w:tr w:rsidRPr="00587B26" w:rsidR="005D0B91" w14:paraId="5DEC48EE"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7B249C" w14:paraId="5D4C9490" w14:textId="3859BB06">
            <w:pPr>
              <w:rPr>
                <w:rFonts w:eastAsia="Calibri"/>
                <w:szCs w:val="22"/>
              </w:rPr>
            </w:pPr>
            <w:r w:rsidRPr="00587B26">
              <w:rPr>
                <w:rFonts w:eastAsia="Calibri"/>
                <w:szCs w:val="22"/>
              </w:rPr>
              <w:t>To ensure cross-border regional groupings</w:t>
            </w:r>
            <w:r w:rsidRPr="00587B26" w:rsidR="0095165C">
              <w:rPr>
                <w:rFonts w:eastAsia="Calibri"/>
                <w:szCs w:val="22"/>
              </w:rPr>
              <w:t xml:space="preserve"> </w:t>
            </w:r>
            <w:r w:rsidRPr="00587B26" w:rsidR="002805B4">
              <w:rPr>
                <w:rFonts w:eastAsia="Calibri"/>
                <w:szCs w:val="22"/>
              </w:rPr>
              <w:t>–</w:t>
            </w:r>
            <w:r w:rsidRPr="00587B26" w:rsidR="0095165C">
              <w:rPr>
                <w:rFonts w:eastAsia="Calibri"/>
                <w:szCs w:val="22"/>
              </w:rPr>
              <w:t xml:space="preserve"> </w:t>
            </w:r>
            <w:r w:rsidRPr="00587B26">
              <w:rPr>
                <w:rFonts w:eastAsia="Calibri"/>
                <w:szCs w:val="22"/>
              </w:rPr>
              <w:t>central to planning, permitting and local implementation and possessing the key knowledge of the territory</w:t>
            </w:r>
            <w:r w:rsidRPr="00587B26" w:rsidR="0095165C">
              <w:rPr>
                <w:rFonts w:eastAsia="Calibri"/>
                <w:szCs w:val="22"/>
              </w:rPr>
              <w:t xml:space="preserve"> </w:t>
            </w:r>
            <w:r w:rsidRPr="00587B26" w:rsidR="002805B4">
              <w:rPr>
                <w:rFonts w:eastAsia="Calibri"/>
                <w:szCs w:val="22"/>
              </w:rPr>
              <w:t>–</w:t>
            </w:r>
            <w:r w:rsidRPr="00587B26" w:rsidR="0095165C">
              <w:rPr>
                <w:rFonts w:eastAsia="Calibri"/>
                <w:szCs w:val="22"/>
              </w:rPr>
              <w:t xml:space="preserve"> </w:t>
            </w:r>
            <w:r w:rsidRPr="00587B26">
              <w:rPr>
                <w:rFonts w:eastAsia="Calibri"/>
                <w:szCs w:val="22"/>
              </w:rPr>
              <w:t>have clear eligibility to participate in CEF-funded actions.</w:t>
            </w:r>
          </w:p>
        </w:tc>
      </w:tr>
    </w:tbl>
    <w:p w:rsidRPr="00587B26" w:rsidR="00D555F3" w:rsidP="005D0B91" w:rsidRDefault="00D555F3" w14:paraId="3251083E" w14:textId="77777777">
      <w:pPr>
        <w:jc w:val="center"/>
        <w:rPr>
          <w:rFonts w:eastAsia="Myriad Pro" w:cs="Myriad Pro"/>
          <w:b/>
          <w:bCs/>
          <w:szCs w:val="22"/>
        </w:rPr>
      </w:pPr>
    </w:p>
    <w:p w:rsidRPr="00A907ED" w:rsidR="005D0B91" w:rsidP="005D0B91" w:rsidRDefault="005D0B91" w14:paraId="17057742" w14:textId="0364A2D5">
      <w:pPr>
        <w:jc w:val="center"/>
        <w:rPr>
          <w:szCs w:val="22"/>
          <w:lang w:val="fr-BE"/>
        </w:rPr>
      </w:pPr>
      <w:r w:rsidRPr="00A907ED">
        <w:rPr>
          <w:rFonts w:eastAsia="Myriad Pro" w:cs="Myriad Pro"/>
          <w:b/>
          <w:bCs/>
          <w:szCs w:val="22"/>
          <w:lang w:val="fr-BE"/>
        </w:rPr>
        <w:t xml:space="preserve">Amendment </w:t>
      </w:r>
      <w:r w:rsidR="005D4525">
        <w:rPr>
          <w:rFonts w:eastAsia="Myriad Pro" w:cs="Myriad Pro"/>
          <w:b/>
          <w:bCs/>
          <w:szCs w:val="22"/>
          <w:lang w:val="fr-BE"/>
        </w:rPr>
        <w:t>7</w:t>
      </w:r>
    </w:p>
    <w:p w:rsidRPr="00A907ED" w:rsidR="005D0B91" w:rsidP="005D0B91" w:rsidRDefault="005D0B91" w14:paraId="47BCEC01" w14:textId="65689E75">
      <w:pPr>
        <w:spacing w:line="259" w:lineRule="auto"/>
        <w:jc w:val="center"/>
        <w:rPr>
          <w:rFonts w:eastAsia="Myriad Pro" w:cs="Myriad Pro"/>
          <w:szCs w:val="22"/>
          <w:lang w:val="fr-BE"/>
        </w:rPr>
      </w:pPr>
      <w:r w:rsidRPr="00A907ED">
        <w:rPr>
          <w:rFonts w:eastAsia="Myriad Pro" w:cs="Myriad Pro"/>
          <w:szCs w:val="22"/>
          <w:lang w:val="fr-BE"/>
        </w:rPr>
        <w:t>Article 3 – Programme objectives, paragraph 2(a)</w:t>
      </w:r>
    </w:p>
    <w:p w:rsidRPr="00A907ED" w:rsidR="001854ED" w:rsidP="005D0B91" w:rsidRDefault="001854ED" w14:paraId="5BC8CED6" w14:textId="77777777">
      <w:pPr>
        <w:spacing w:line="259" w:lineRule="auto"/>
        <w:jc w:val="center"/>
        <w:rPr>
          <w:rFonts w:eastAsia="Myriad Pro" w:cs="Myriad Pro"/>
          <w:szCs w:val="22"/>
          <w:lang w:val="fr-BE"/>
        </w:rPr>
      </w:pPr>
    </w:p>
    <w:tbl>
      <w:tblPr>
        <w:tblW w:w="0" w:type="auto"/>
        <w:tblLook w:val="04A0" w:firstRow="1" w:lastRow="0" w:firstColumn="1" w:lastColumn="0" w:noHBand="0" w:noVBand="1"/>
      </w:tblPr>
      <w:tblGrid>
        <w:gridCol w:w="4502"/>
        <w:gridCol w:w="4504"/>
      </w:tblGrid>
      <w:tr w:rsidRPr="00587B26" w:rsidR="005D0B91" w14:paraId="0B8ACD03"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35B6B1B7"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3CCC7AAB" w14:textId="77777777">
            <w:pPr>
              <w:jc w:val="center"/>
              <w:rPr>
                <w:b/>
                <w:bCs/>
                <w:i/>
                <w:iCs/>
                <w:szCs w:val="22"/>
              </w:rPr>
            </w:pPr>
            <w:r w:rsidRPr="00587B26">
              <w:rPr>
                <w:b/>
                <w:bCs/>
                <w:i/>
                <w:iCs/>
                <w:szCs w:val="22"/>
              </w:rPr>
              <w:t>CoR amendment</w:t>
            </w:r>
          </w:p>
        </w:tc>
      </w:tr>
      <w:tr w:rsidRPr="00587B26" w:rsidR="005D0B91" w14:paraId="28FAD3FE"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66E7AC3A" w14:textId="77777777">
            <w:pPr>
              <w:rPr>
                <w:szCs w:val="22"/>
              </w:rPr>
            </w:pPr>
            <w:r w:rsidRPr="00587B26">
              <w:rPr>
                <w:szCs w:val="22"/>
              </w:rPr>
              <w:t>2. The Programme has the following specific objectives:</w:t>
            </w:r>
          </w:p>
          <w:p w:rsidRPr="00587B26" w:rsidR="005D0B91" w:rsidRDefault="005D0B91" w14:paraId="60C7197D" w14:textId="77777777">
            <w:pPr>
              <w:rPr>
                <w:szCs w:val="22"/>
              </w:rPr>
            </w:pPr>
          </w:p>
          <w:p w:rsidRPr="00587B26" w:rsidR="005D0B91" w:rsidRDefault="005D0B91" w14:paraId="5129CA3E" w14:textId="77777777">
            <w:pPr>
              <w:rPr>
                <w:szCs w:val="22"/>
              </w:rPr>
            </w:pPr>
            <w:r w:rsidRPr="00587B26">
              <w:rPr>
                <w:szCs w:val="22"/>
              </w:rPr>
              <w:t>(a) in the transport sector:</w:t>
            </w:r>
          </w:p>
          <w:p w:rsidRPr="00587B26" w:rsidR="005D0B91" w:rsidRDefault="005D0B91" w14:paraId="4B4093B3" w14:textId="77777777">
            <w:pPr>
              <w:rPr>
                <w:szCs w:val="22"/>
              </w:rPr>
            </w:pPr>
          </w:p>
          <w:p w:rsidRPr="00587B26" w:rsidR="005D0B91" w:rsidRDefault="005D0B91" w14:paraId="076F1871" w14:textId="28C55EB2">
            <w:pPr>
              <w:rPr>
                <w:szCs w:val="22"/>
              </w:rPr>
            </w:pPr>
            <w:r w:rsidRPr="00587B26">
              <w:rPr>
                <w:szCs w:val="22"/>
              </w:rPr>
              <w:t xml:space="preserve">(i) to contribute to the development of projects of common interest relating to interconnected, interoperable, decarbonised, smart, safe, sustainable, resilient, secure and multimodal transport networks in accordance with Regulation (EU) 2024/1679, </w:t>
            </w:r>
            <w:r w:rsidRPr="00587B26" w:rsidR="00E0105C">
              <w:rPr>
                <w:szCs w:val="22"/>
              </w:rPr>
              <w:t>in particular through:</w:t>
            </w:r>
          </w:p>
          <w:p w:rsidRPr="00587B26" w:rsidR="00294F9C" w:rsidRDefault="00294F9C" w14:paraId="6DB8B18A" w14:textId="77777777">
            <w:pPr>
              <w:rPr>
                <w:szCs w:val="22"/>
              </w:rPr>
            </w:pPr>
          </w:p>
          <w:p w:rsidRPr="00587B26" w:rsidR="005142F5" w:rsidRDefault="009039CC" w14:paraId="237AA888" w14:textId="17682E2F">
            <w:pPr>
              <w:rPr>
                <w:szCs w:val="22"/>
              </w:rPr>
            </w:pPr>
            <w:r w:rsidRPr="00587B26">
              <w:rPr>
                <w:szCs w:val="22"/>
              </w:rPr>
              <w:t>(1)</w:t>
            </w:r>
            <w:r w:rsidRPr="00587B26" w:rsidR="00B77380">
              <w:rPr>
                <w:szCs w:val="22"/>
              </w:rPr>
              <w:t xml:space="preserve"> </w:t>
            </w:r>
            <w:r w:rsidRPr="00587B26">
              <w:rPr>
                <w:szCs w:val="22"/>
              </w:rPr>
              <w:t>actions relating to the projects of common interest with cross-border dimension implementing the trans-European transport network, including actions on the indicative sections listed in the Annex to this Regulation;</w:t>
            </w:r>
          </w:p>
          <w:p w:rsidRPr="00587B26" w:rsidR="009039CC" w:rsidRDefault="009039CC" w14:paraId="636BB32C" w14:textId="77777777">
            <w:pPr>
              <w:rPr>
                <w:szCs w:val="22"/>
              </w:rPr>
            </w:pPr>
          </w:p>
          <w:p w:rsidRPr="00587B26" w:rsidR="00873E18" w:rsidP="00873E18" w:rsidRDefault="00873E18" w14:paraId="69A53B67" w14:textId="07726B06">
            <w:pPr>
              <w:rPr>
                <w:szCs w:val="22"/>
              </w:rPr>
            </w:pPr>
            <w:r w:rsidRPr="00587B26">
              <w:rPr>
                <w:szCs w:val="22"/>
              </w:rPr>
              <w:t>(2)</w:t>
            </w:r>
            <w:r w:rsidRPr="00587B26" w:rsidR="00B77380">
              <w:rPr>
                <w:szCs w:val="22"/>
              </w:rPr>
              <w:t xml:space="preserve"> </w:t>
            </w:r>
            <w:r w:rsidRPr="00587B26">
              <w:rPr>
                <w:szCs w:val="22"/>
              </w:rPr>
              <w:t>actions relating to the projects of common interest with Union dimension relating to the completion of a smart, resilient, decarbonised and sustainable trans-European transport network;</w:t>
            </w:r>
          </w:p>
          <w:p w:rsidRPr="00587B26" w:rsidR="00B77380" w:rsidP="00873E18" w:rsidRDefault="00B77380" w14:paraId="1DCFC28F" w14:textId="77777777">
            <w:pPr>
              <w:rPr>
                <w:szCs w:val="22"/>
              </w:rPr>
            </w:pPr>
          </w:p>
          <w:p w:rsidRPr="00587B26" w:rsidR="00B77380" w:rsidP="00B77380" w:rsidRDefault="00B77380" w14:paraId="3A2E586A" w14:textId="694D3C72">
            <w:pPr>
              <w:rPr>
                <w:szCs w:val="22"/>
              </w:rPr>
            </w:pPr>
            <w:r w:rsidRPr="00587B26">
              <w:rPr>
                <w:szCs w:val="22"/>
              </w:rPr>
              <w:t xml:space="preserve">(3) </w:t>
            </w:r>
            <w:r w:rsidRPr="005B4B62" w:rsidR="00FF2D75">
              <w:rPr>
                <w:szCs w:val="22"/>
                <w:lang w:val="en-US"/>
              </w:rPr>
              <w:t>actions relating to the projects of common interest with cross-border dimension with third countries implementing the trans-European transport network in accordance with Article 9 of Regulation (EU) 2024/1679</w:t>
            </w:r>
            <w:r w:rsidRPr="00587B26">
              <w:rPr>
                <w:szCs w:val="22"/>
              </w:rPr>
              <w:t>;</w:t>
            </w:r>
          </w:p>
          <w:p w:rsidRPr="00587B26" w:rsidR="005D0B91" w:rsidRDefault="005D0B91" w14:paraId="4C09556E" w14:textId="77777777">
            <w:pPr>
              <w:rPr>
                <w:szCs w:val="22"/>
              </w:rPr>
            </w:pPr>
          </w:p>
          <w:p w:rsidRPr="00587B26" w:rsidR="005D0B91" w:rsidRDefault="005D0B91" w14:paraId="1D1F4783" w14:textId="7993E111">
            <w:pPr>
              <w:rPr>
                <w:szCs w:val="22"/>
              </w:rPr>
            </w:pPr>
            <w:r w:rsidRPr="00587B26">
              <w:rPr>
                <w:szCs w:val="22"/>
              </w:rPr>
              <w:t>(ii) to adapt parts of the trans-European transport network for the dual use of the transport infrastructure with a view to improving both civilian and military mobility, focusing on the four EU Priority Military Mobility Corridors identified by Member States in Annex II to the Military Requirements for Military Mobility within and beyond the Union, as approved by the Council on 18 March 2025 and with reference ST 6728/25 ADD1</w:t>
            </w:r>
            <w:r w:rsidRPr="00587B26" w:rsidR="002805B4">
              <w:rPr>
                <w:szCs w:val="22"/>
              </w:rPr>
              <w:t>;</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54072B4E" w14:textId="77777777">
            <w:pPr>
              <w:rPr>
                <w:szCs w:val="22"/>
              </w:rPr>
            </w:pPr>
            <w:r w:rsidRPr="00587B26">
              <w:rPr>
                <w:szCs w:val="22"/>
              </w:rPr>
              <w:t>2. The Programme has the following specific objectives:</w:t>
            </w:r>
          </w:p>
          <w:p w:rsidRPr="00587B26" w:rsidR="005D0B91" w:rsidRDefault="005D0B91" w14:paraId="32152A73" w14:textId="77777777">
            <w:pPr>
              <w:spacing w:line="259" w:lineRule="auto"/>
              <w:rPr>
                <w:szCs w:val="22"/>
              </w:rPr>
            </w:pPr>
          </w:p>
          <w:p w:rsidRPr="00587B26" w:rsidR="005D0B91" w:rsidRDefault="005D0B91" w14:paraId="710A52D1" w14:textId="77777777">
            <w:pPr>
              <w:spacing w:line="259" w:lineRule="auto"/>
              <w:rPr>
                <w:szCs w:val="22"/>
              </w:rPr>
            </w:pPr>
            <w:r w:rsidRPr="00587B26">
              <w:rPr>
                <w:szCs w:val="22"/>
              </w:rPr>
              <w:t>(a) in the transport sector</w:t>
            </w:r>
          </w:p>
          <w:p w:rsidRPr="00587B26" w:rsidR="005D0B91" w:rsidRDefault="005D0B91" w14:paraId="34182259" w14:textId="77777777">
            <w:pPr>
              <w:spacing w:line="259" w:lineRule="auto"/>
              <w:rPr>
                <w:szCs w:val="22"/>
              </w:rPr>
            </w:pPr>
          </w:p>
          <w:p w:rsidRPr="00587B26" w:rsidR="00B77380" w:rsidRDefault="005D0B91" w14:paraId="647B891B" w14:textId="36CEA862">
            <w:pPr>
              <w:spacing w:line="259" w:lineRule="auto"/>
            </w:pPr>
            <w:r w:rsidRPr="00587B26">
              <w:rPr>
                <w:szCs w:val="22"/>
              </w:rPr>
              <w:t>(i)</w:t>
            </w:r>
            <w:r w:rsidRPr="00587B26" w:rsidR="00747184">
              <w:rPr>
                <w:szCs w:val="22"/>
              </w:rPr>
              <w:t xml:space="preserve"> to contribute to the development of projects of common interest relating to interconnected, interoperable, decarbonised, smart, safe, sustainable, resilient, secure and multimodal transport networks</w:t>
            </w:r>
            <w:r w:rsidRPr="00450EE1" w:rsidR="00747184">
              <w:rPr>
                <w:b/>
                <w:bCs/>
                <w:i/>
                <w:iCs/>
                <w:szCs w:val="22"/>
              </w:rPr>
              <w:t>,</w:t>
            </w:r>
            <w:r w:rsidRPr="00587B26" w:rsidR="00747184">
              <w:rPr>
                <w:szCs w:val="22"/>
              </w:rPr>
              <w:t xml:space="preserve"> </w:t>
            </w:r>
            <w:r w:rsidRPr="00450EE1" w:rsidR="00747184">
              <w:rPr>
                <w:b/>
                <w:bCs/>
                <w:i/>
                <w:iCs/>
                <w:szCs w:val="22"/>
              </w:rPr>
              <w:t>supported by digital traffic management systems and data interoperability solutions,</w:t>
            </w:r>
            <w:r w:rsidRPr="00587B26" w:rsidR="00747184">
              <w:rPr>
                <w:szCs w:val="22"/>
              </w:rPr>
              <w:t xml:space="preserve"> in accordance with Regulation (EU) 2024/1679,</w:t>
            </w:r>
            <w:r w:rsidRPr="00587B26" w:rsidR="00CB5786">
              <w:rPr>
                <w:szCs w:val="22"/>
              </w:rPr>
              <w:t xml:space="preserve"> </w:t>
            </w:r>
            <w:r w:rsidRPr="00587B26" w:rsidR="00CB5786">
              <w:t xml:space="preserve">in particular through: </w:t>
            </w:r>
          </w:p>
          <w:p w:rsidRPr="00587B26" w:rsidR="00B77380" w:rsidRDefault="00B77380" w14:paraId="09604E76" w14:textId="77777777">
            <w:pPr>
              <w:spacing w:line="259" w:lineRule="auto"/>
            </w:pPr>
          </w:p>
          <w:p w:rsidRPr="00587B26" w:rsidR="005D0B91" w:rsidRDefault="00CB5786" w14:paraId="1CEA8514" w14:textId="76C4FCC6">
            <w:pPr>
              <w:spacing w:line="259" w:lineRule="auto"/>
              <w:rPr>
                <w:szCs w:val="22"/>
              </w:rPr>
            </w:pPr>
            <w:r w:rsidRPr="00587B26">
              <w:t>(1) actions relating to the projects of common interest with cross-border dimension</w:t>
            </w:r>
            <w:r w:rsidRPr="00587B26">
              <w:rPr>
                <w:b/>
                <w:bCs/>
                <w:i/>
              </w:rPr>
              <w:t>, including national missing links that unlock corridor functionality</w:t>
            </w:r>
            <w:r w:rsidR="008E1C77">
              <w:rPr>
                <w:b/>
                <w:bCs/>
                <w:i/>
              </w:rPr>
              <w:t xml:space="preserve"> and the removal of other cross-border bottlenecks</w:t>
            </w:r>
            <w:r w:rsidRPr="00587B26">
              <w:rPr>
                <w:b/>
                <w:bCs/>
                <w:i/>
              </w:rPr>
              <w:t>,</w:t>
            </w:r>
            <w:r w:rsidRPr="00587B26">
              <w:t xml:space="preserve"> implementing the trans-European transport network, including actions on the indicative sections listed in the Annex to this Regulation;</w:t>
            </w:r>
            <w:r w:rsidR="008E1C77">
              <w:t xml:space="preserve"> </w:t>
            </w:r>
          </w:p>
          <w:p w:rsidRPr="00587B26" w:rsidR="005D0B91" w:rsidRDefault="005D0B91" w14:paraId="6C001473" w14:textId="77777777">
            <w:pPr>
              <w:spacing w:line="259" w:lineRule="auto"/>
              <w:rPr>
                <w:szCs w:val="22"/>
              </w:rPr>
            </w:pPr>
          </w:p>
          <w:p w:rsidRPr="00587B26" w:rsidR="00B77380" w:rsidP="00B77380" w:rsidRDefault="00B77380" w14:paraId="2C654781" w14:textId="71A4CE0F">
            <w:pPr>
              <w:rPr>
                <w:szCs w:val="22"/>
              </w:rPr>
            </w:pPr>
            <w:r w:rsidRPr="00587B26">
              <w:rPr>
                <w:szCs w:val="22"/>
              </w:rPr>
              <w:t>(2) actions relating to the projects of common interest with Union dimension relating to the completion of a smart, resilient, decarbonised and sustainable trans-European transport network;</w:t>
            </w:r>
          </w:p>
          <w:p w:rsidRPr="00587B26" w:rsidR="00B77380" w:rsidRDefault="00B77380" w14:paraId="7A9D2423" w14:textId="104B062B">
            <w:pPr>
              <w:spacing w:line="259" w:lineRule="auto"/>
              <w:rPr>
                <w:szCs w:val="22"/>
              </w:rPr>
            </w:pPr>
          </w:p>
          <w:p w:rsidR="00B77380" w:rsidRDefault="00B77380" w14:paraId="786AF301" w14:textId="5F68C6E0">
            <w:pPr>
              <w:spacing w:line="259" w:lineRule="auto"/>
              <w:rPr>
                <w:szCs w:val="22"/>
              </w:rPr>
            </w:pPr>
            <w:r w:rsidRPr="00587B26">
              <w:rPr>
                <w:szCs w:val="22"/>
              </w:rPr>
              <w:t xml:space="preserve">(3) </w:t>
            </w:r>
            <w:r w:rsidRPr="005B4B62" w:rsidR="00FF2D75">
              <w:rPr>
                <w:szCs w:val="22"/>
                <w:lang w:val="en-US"/>
              </w:rPr>
              <w:t>actions relating to the projects of common interest with cross-border dimension with third countries implementing the trans-European transport network in accordance with Article 9 of Regulation (EU) 2024/1679</w:t>
            </w:r>
            <w:r w:rsidRPr="00587B26">
              <w:rPr>
                <w:szCs w:val="22"/>
              </w:rPr>
              <w:t>;</w:t>
            </w:r>
          </w:p>
          <w:p w:rsidR="008E1C77" w:rsidRDefault="008E1C77" w14:paraId="320E6667" w14:textId="77777777">
            <w:pPr>
              <w:spacing w:line="259" w:lineRule="auto"/>
              <w:rPr>
                <w:szCs w:val="22"/>
              </w:rPr>
            </w:pPr>
          </w:p>
          <w:p w:rsidRPr="006A3171" w:rsidR="008E1C77" w:rsidRDefault="008E1C77" w14:paraId="39B6FD7A" w14:textId="1645CA53">
            <w:pPr>
              <w:spacing w:line="259" w:lineRule="auto"/>
              <w:rPr>
                <w:b/>
                <w:bCs/>
                <w:i/>
                <w:iCs/>
                <w:szCs w:val="22"/>
              </w:rPr>
            </w:pPr>
            <w:r w:rsidRPr="006A3171">
              <w:rPr>
                <w:b/>
                <w:bCs/>
                <w:i/>
                <w:iCs/>
                <w:szCs w:val="22"/>
              </w:rPr>
              <w:t>(4) actions rel</w:t>
            </w:r>
            <w:r w:rsidRPr="006A3171" w:rsidR="00FF1536">
              <w:rPr>
                <w:b/>
                <w:bCs/>
                <w:i/>
                <w:iCs/>
                <w:szCs w:val="22"/>
              </w:rPr>
              <w:t>ating to strategic projects in sparsely populated regions, including actions on the indicative sections listed in the Annex to this Regulation;</w:t>
            </w:r>
          </w:p>
          <w:p w:rsidRPr="00587B26" w:rsidR="00B77380" w:rsidRDefault="00B77380" w14:paraId="6233496A" w14:textId="77777777">
            <w:pPr>
              <w:spacing w:line="259" w:lineRule="auto"/>
              <w:rPr>
                <w:szCs w:val="22"/>
              </w:rPr>
            </w:pPr>
          </w:p>
          <w:p w:rsidRPr="00587B26" w:rsidR="005D0B91" w:rsidRDefault="005D0B91" w14:paraId="5A1D64DB" w14:textId="761FC200">
            <w:pPr>
              <w:spacing w:line="259" w:lineRule="auto"/>
              <w:rPr>
                <w:szCs w:val="22"/>
              </w:rPr>
            </w:pPr>
            <w:r w:rsidRPr="00587B26">
              <w:rPr>
                <w:szCs w:val="22"/>
              </w:rPr>
              <w:t>(ii)</w:t>
            </w:r>
            <w:r w:rsidRPr="00587B26" w:rsidR="00B77380">
              <w:rPr>
                <w:szCs w:val="22"/>
              </w:rPr>
              <w:t xml:space="preserve"> to adapt </w:t>
            </w:r>
            <w:r w:rsidRPr="006A3171" w:rsidR="00FF1536">
              <w:rPr>
                <w:b/>
                <w:bCs/>
                <w:i/>
                <w:iCs/>
                <w:szCs w:val="22"/>
              </w:rPr>
              <w:t>and develop</w:t>
            </w:r>
            <w:r w:rsidR="00FF1536">
              <w:rPr>
                <w:szCs w:val="22"/>
              </w:rPr>
              <w:t xml:space="preserve"> </w:t>
            </w:r>
            <w:r w:rsidRPr="00587B26" w:rsidR="00B77380">
              <w:rPr>
                <w:szCs w:val="22"/>
              </w:rPr>
              <w:t>parts of the trans-European transport network for the dual use of the transport infrastructure with a view to improving both civilian and military mobility, focusing on the four EU Priority Military Mobility Corridors identified by Member States in Annex II to the Military Requirements for Military Mobility within and beyond the Union, as approved by the Council on 18 March 2025 and with reference ST 6728/25 ADD1</w:t>
            </w:r>
            <w:r w:rsidR="00FF1536">
              <w:rPr>
                <w:b/>
                <w:bCs/>
                <w:i/>
                <w:iCs/>
                <w:szCs w:val="22"/>
              </w:rPr>
              <w:t>, as well as the eastern border regions</w:t>
            </w:r>
            <w:r w:rsidRPr="00587B26" w:rsidR="00B77380">
              <w:rPr>
                <w:szCs w:val="22"/>
              </w:rPr>
              <w:t>;</w:t>
            </w:r>
          </w:p>
          <w:p w:rsidRPr="00587B26" w:rsidR="005D0B91" w:rsidRDefault="005D0B91" w14:paraId="34B300BF" w14:textId="77777777">
            <w:pPr>
              <w:spacing w:line="259" w:lineRule="auto"/>
              <w:rPr>
                <w:b/>
                <w:bCs/>
                <w:szCs w:val="22"/>
              </w:rPr>
            </w:pPr>
          </w:p>
          <w:p w:rsidRPr="00587B26" w:rsidR="005D0B91" w:rsidRDefault="005D0B91" w14:paraId="52307B66" w14:textId="46C787D7">
            <w:pPr>
              <w:spacing w:line="259" w:lineRule="auto"/>
              <w:rPr>
                <w:rFonts w:eastAsia="Calibri"/>
                <w:szCs w:val="22"/>
              </w:rPr>
            </w:pPr>
            <w:r w:rsidRPr="00587B26">
              <w:rPr>
                <w:b/>
                <w:bCs/>
                <w:i/>
                <w:iCs/>
                <w:szCs w:val="22"/>
              </w:rPr>
              <w:t>(iii)</w:t>
            </w:r>
            <w:r w:rsidRPr="00587B26">
              <w:rPr>
                <w:i/>
                <w:iCs/>
                <w:szCs w:val="22"/>
              </w:rPr>
              <w:t xml:space="preserve"> </w:t>
            </w:r>
            <w:r w:rsidRPr="00587B26">
              <w:rPr>
                <w:b/>
                <w:bCs/>
                <w:i/>
                <w:iCs/>
                <w:szCs w:val="22"/>
              </w:rPr>
              <w:t>to support the development and upgrading of urban nodes, including their multimodal access infrastructure</w:t>
            </w:r>
            <w:r w:rsidRPr="00587B26" w:rsidR="00CB5786">
              <w:rPr>
                <w:b/>
                <w:bCs/>
                <w:i/>
                <w:iCs/>
                <w:szCs w:val="22"/>
              </w:rPr>
              <w:t xml:space="preserve"> and infrastructure for alternative fuels</w:t>
            </w:r>
            <w:r w:rsidRPr="00587B26">
              <w:rPr>
                <w:b/>
                <w:bCs/>
                <w:i/>
                <w:iCs/>
                <w:szCs w:val="22"/>
              </w:rPr>
              <w:t>,</w:t>
            </w:r>
            <w:r w:rsidRPr="00587B26" w:rsidR="00CB5786">
              <w:rPr>
                <w:b/>
                <w:bCs/>
                <w:i/>
                <w:iCs/>
                <w:szCs w:val="22"/>
              </w:rPr>
              <w:t xml:space="preserve"> logistics</w:t>
            </w:r>
            <w:r w:rsidR="00FF1536">
              <w:rPr>
                <w:b/>
                <w:bCs/>
                <w:i/>
                <w:iCs/>
                <w:szCs w:val="22"/>
              </w:rPr>
              <w:t xml:space="preserve"> and multimodal </w:t>
            </w:r>
            <w:r w:rsidRPr="00587B26" w:rsidR="00CB5786">
              <w:rPr>
                <w:b/>
                <w:bCs/>
                <w:i/>
                <w:iCs/>
                <w:szCs w:val="22"/>
              </w:rPr>
              <w:t>platforms and last mile connections</w:t>
            </w:r>
            <w:r w:rsidRPr="00450EE1" w:rsidR="00CB5786">
              <w:rPr>
                <w:b/>
                <w:bCs/>
                <w:i/>
                <w:iCs/>
                <w:szCs w:val="22"/>
                <w:u w:val="single"/>
              </w:rPr>
              <w:t>,</w:t>
            </w:r>
            <w:r w:rsidRPr="00587B26">
              <w:rPr>
                <w:b/>
                <w:bCs/>
                <w:i/>
                <w:iCs/>
                <w:szCs w:val="22"/>
              </w:rPr>
              <w:t xml:space="preserve"> to ensure the efficient functioning of the TEN-T network</w:t>
            </w:r>
            <w:r w:rsidRPr="00587B26" w:rsidR="002805B4">
              <w:rPr>
                <w:b/>
                <w:bCs/>
                <w:i/>
                <w:iCs/>
                <w:szCs w:val="22"/>
              </w:rPr>
              <w:t>;</w:t>
            </w:r>
          </w:p>
        </w:tc>
      </w:tr>
    </w:tbl>
    <w:p w:rsidRPr="00587B26" w:rsidR="005D0B91" w:rsidP="005D0B91" w:rsidRDefault="005D0B91" w14:paraId="39A38C3E" w14:textId="270E42E3">
      <w:pPr>
        <w:rPr>
          <w:rFonts w:eastAsia="Myriad Pro" w:cs="Myriad Pro"/>
          <w:szCs w:val="22"/>
        </w:rPr>
      </w:pPr>
    </w:p>
    <w:tbl>
      <w:tblPr>
        <w:tblW w:w="0" w:type="auto"/>
        <w:tblLook w:val="04A0" w:firstRow="1" w:lastRow="0" w:firstColumn="1" w:lastColumn="0" w:noHBand="0" w:noVBand="1"/>
      </w:tblPr>
      <w:tblGrid>
        <w:gridCol w:w="9006"/>
      </w:tblGrid>
      <w:tr w:rsidRPr="00587B26" w:rsidR="005D0B91" w14:paraId="2F2602C0"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5247FF9D" w14:textId="77777777">
            <w:pPr>
              <w:jc w:val="center"/>
              <w:rPr>
                <w:b/>
                <w:bCs/>
                <w:i/>
                <w:iCs/>
                <w:szCs w:val="22"/>
              </w:rPr>
            </w:pPr>
            <w:r w:rsidRPr="00587B26">
              <w:rPr>
                <w:b/>
                <w:bCs/>
                <w:i/>
                <w:iCs/>
                <w:szCs w:val="22"/>
              </w:rPr>
              <w:t>Reason</w:t>
            </w:r>
          </w:p>
        </w:tc>
      </w:tr>
      <w:tr w:rsidRPr="00587B26" w:rsidR="005D0B91" w14:paraId="3989C364"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D6312" w:rsidRDefault="003A4C22" w14:paraId="026553D2" w14:textId="77777777">
            <w:r w:rsidRPr="00587B26">
              <w:t xml:space="preserve">The effectiveness and capacity of the TEN-T network increasingly depend not only on physical infrastructure but also on the digital systems that enable traffic management and data exchange across modes and borders. </w:t>
            </w:r>
          </w:p>
          <w:p w:rsidR="009E3999" w:rsidRDefault="00CB5786" w14:paraId="462714C6" w14:textId="77777777">
            <w:r w:rsidRPr="00450EE1">
              <w:t>Work on national missing links that unlock corridor functionality are crucial to eliminate bottlenecks, supporting European competitiveness, resilience and cohesion.</w:t>
            </w:r>
            <w:r w:rsidRPr="00450EE1" w:rsidR="00F5573E">
              <w:t xml:space="preserve"> </w:t>
            </w:r>
          </w:p>
          <w:p w:rsidRPr="00450EE1" w:rsidR="00FF1536" w:rsidRDefault="00FF1536" w14:paraId="1150C861" w14:textId="5A4BAE38">
            <w:r w:rsidRPr="006A3171">
              <w:t>Improving the transport infrastructure in sparsely populated and rural regions is particularly important to tackle their demographic challenges.</w:t>
            </w:r>
          </w:p>
          <w:p w:rsidRPr="00450EE1" w:rsidR="005D0B91" w:rsidRDefault="006B495C" w14:paraId="60445BFC" w14:textId="0288C5CC">
            <w:pPr>
              <w:rPr>
                <w:rFonts w:eastAsia="Calibri"/>
                <w:b/>
                <w:i/>
                <w:szCs w:val="22"/>
              </w:rPr>
            </w:pPr>
            <w:r w:rsidRPr="00587B26">
              <w:t xml:space="preserve">Urban nodes </w:t>
            </w:r>
            <w:r w:rsidRPr="00450EE1">
              <w:t>and infrastructure for alternative fuels</w:t>
            </w:r>
            <w:r w:rsidRPr="00587B26">
              <w:t xml:space="preserve"> are indispensable for corridor performance and were included in previous CEF periods; their omission creates gaps in multimodal connectivity and risks losing the technical expertise built within CINEA.</w:t>
            </w:r>
          </w:p>
        </w:tc>
      </w:tr>
    </w:tbl>
    <w:p w:rsidRPr="00587B26" w:rsidR="005D0B91" w:rsidP="005D0B91" w:rsidRDefault="005D0B91" w14:paraId="75199BEE" w14:textId="77777777">
      <w:pPr>
        <w:tabs>
          <w:tab w:val="left" w:pos="1276"/>
        </w:tabs>
        <w:jc w:val="left"/>
        <w:rPr>
          <w:rFonts w:eastAsia="Myriad Pro" w:cs="Myriad Pro"/>
          <w:szCs w:val="22"/>
        </w:rPr>
      </w:pPr>
    </w:p>
    <w:p w:rsidRPr="00A907ED" w:rsidR="005D0B91" w:rsidP="005D0B91" w:rsidRDefault="005D0B91" w14:paraId="727FFA09" w14:textId="6FB3215D">
      <w:pPr>
        <w:jc w:val="center"/>
        <w:rPr>
          <w:szCs w:val="22"/>
          <w:lang w:val="fr-BE"/>
        </w:rPr>
      </w:pPr>
      <w:r w:rsidRPr="00A907ED">
        <w:rPr>
          <w:rFonts w:eastAsia="Myriad Pro" w:cs="Myriad Pro"/>
          <w:b/>
          <w:bCs/>
          <w:szCs w:val="22"/>
          <w:lang w:val="fr-BE"/>
        </w:rPr>
        <w:t xml:space="preserve">Amendment </w:t>
      </w:r>
      <w:r w:rsidR="005D4525">
        <w:rPr>
          <w:rFonts w:eastAsia="Myriad Pro" w:cs="Myriad Pro"/>
          <w:b/>
          <w:bCs/>
          <w:szCs w:val="22"/>
          <w:lang w:val="fr-BE"/>
        </w:rPr>
        <w:t>8</w:t>
      </w:r>
    </w:p>
    <w:p w:rsidRPr="00A907ED" w:rsidR="005D0B91" w:rsidP="005D0B91" w:rsidRDefault="005D0B91" w14:paraId="32A81FC9" w14:textId="3E3251E3">
      <w:pPr>
        <w:spacing w:line="259" w:lineRule="auto"/>
        <w:jc w:val="center"/>
        <w:rPr>
          <w:rFonts w:eastAsia="Myriad Pro" w:cs="Myriad Pro"/>
          <w:szCs w:val="22"/>
          <w:lang w:val="fr-BE"/>
        </w:rPr>
      </w:pPr>
      <w:r w:rsidRPr="00A907ED">
        <w:rPr>
          <w:rFonts w:eastAsia="Myriad Pro" w:cs="Myriad Pro"/>
          <w:szCs w:val="22"/>
          <w:lang w:val="fr-BE"/>
        </w:rPr>
        <w:t>Article 3 – Programme objectives, paragraph 2(b)(i)</w:t>
      </w:r>
    </w:p>
    <w:p w:rsidRPr="00A907ED" w:rsidR="001854ED" w:rsidP="005D0B91" w:rsidRDefault="001854ED" w14:paraId="29D98E80" w14:textId="77777777">
      <w:pPr>
        <w:spacing w:line="259" w:lineRule="auto"/>
        <w:jc w:val="center"/>
        <w:rPr>
          <w:rFonts w:eastAsia="Myriad Pro" w:cs="Myriad Pro"/>
          <w:szCs w:val="22"/>
          <w:lang w:val="fr-BE"/>
        </w:rPr>
      </w:pPr>
    </w:p>
    <w:tbl>
      <w:tblPr>
        <w:tblW w:w="0" w:type="auto"/>
        <w:tblLook w:val="04A0" w:firstRow="1" w:lastRow="0" w:firstColumn="1" w:lastColumn="0" w:noHBand="0" w:noVBand="1"/>
      </w:tblPr>
      <w:tblGrid>
        <w:gridCol w:w="4502"/>
        <w:gridCol w:w="4504"/>
      </w:tblGrid>
      <w:tr w:rsidRPr="00587B26" w:rsidR="005D0B91" w14:paraId="21ED2760"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76D826E0"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5D585CCE" w14:textId="77777777">
            <w:pPr>
              <w:jc w:val="center"/>
              <w:rPr>
                <w:b/>
                <w:bCs/>
                <w:i/>
                <w:iCs/>
                <w:szCs w:val="22"/>
              </w:rPr>
            </w:pPr>
            <w:r w:rsidRPr="00587B26">
              <w:rPr>
                <w:b/>
                <w:bCs/>
                <w:i/>
                <w:iCs/>
                <w:szCs w:val="22"/>
              </w:rPr>
              <w:t>CoR amendment</w:t>
            </w:r>
          </w:p>
        </w:tc>
      </w:tr>
      <w:tr w:rsidRPr="00587B26" w:rsidR="005D0B91" w14:paraId="4F6F2438"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220C4DDE" w14:textId="2B7C483C">
            <w:pPr>
              <w:rPr>
                <w:rFonts w:eastAsia="Calibri"/>
                <w:szCs w:val="22"/>
              </w:rPr>
            </w:pPr>
            <w:r w:rsidRPr="00587B26">
              <w:rPr>
                <w:rFonts w:eastAsia="Calibri"/>
                <w:color w:val="000000" w:themeColor="text1"/>
                <w:szCs w:val="22"/>
              </w:rPr>
              <w:t xml:space="preserve">to contribute to the development of projects of common interest and projects of mutual interest as set out in Article 18 of Regulation (EU) 2022/869, with a view to promoting the completion of the Energy Union, the integration of an efficient and competitive internal energy market, and the interoperability of networks across borders and sectors, to facilitating decarbonisation of the </w:t>
            </w:r>
            <w:r w:rsidRPr="00587B26">
              <w:rPr>
                <w:rFonts w:eastAsia="Calibri"/>
                <w:b/>
                <w:bCs/>
                <w:i/>
                <w:iCs/>
                <w:color w:val="000000" w:themeColor="text1"/>
                <w:szCs w:val="22"/>
              </w:rPr>
              <w:t>economy</w:t>
            </w:r>
            <w:r w:rsidRPr="00587B26">
              <w:rPr>
                <w:rFonts w:eastAsia="Calibri"/>
                <w:color w:val="000000" w:themeColor="text1"/>
                <w:szCs w:val="22"/>
              </w:rPr>
              <w:t xml:space="preserve">, to promoting energy efficiency and to ensuring resilience and security of supply; </w:t>
            </w:r>
          </w:p>
          <w:p w:rsidRPr="00587B26" w:rsidR="005D0B91" w:rsidRDefault="005D0B91" w14:paraId="4D13F5C5" w14:textId="77777777">
            <w:pPr>
              <w:rPr>
                <w:szCs w:val="22"/>
              </w:rPr>
            </w:pP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6A3171" w:rsidR="005D0B91" w:rsidRDefault="005D0B91" w14:paraId="11C86248" w14:textId="4613D9F5">
            <w:pPr>
              <w:spacing w:line="259" w:lineRule="auto"/>
              <w:rPr>
                <w:b/>
                <w:bCs/>
                <w:i/>
                <w:iCs/>
                <w:szCs w:val="22"/>
              </w:rPr>
            </w:pPr>
            <w:r w:rsidRPr="00587B26">
              <w:rPr>
                <w:rFonts w:eastAsia="Calibri"/>
                <w:color w:val="000000" w:themeColor="text1"/>
                <w:szCs w:val="22"/>
              </w:rPr>
              <w:t xml:space="preserve">to contribute to the development of projects of common interest and projects of mutual interest as set out in Article 18 of Regulation (EU) 2022/869 </w:t>
            </w:r>
            <w:r w:rsidRPr="00587B26">
              <w:rPr>
                <w:rFonts w:eastAsia="Calibri"/>
                <w:b/>
                <w:bCs/>
                <w:i/>
                <w:iCs/>
                <w:color w:val="000000" w:themeColor="text1"/>
                <w:szCs w:val="22"/>
              </w:rPr>
              <w:t>and small</w:t>
            </w:r>
            <w:r w:rsidRPr="00587B26" w:rsidR="002805B4">
              <w:rPr>
                <w:rFonts w:eastAsia="Calibri"/>
                <w:b/>
                <w:bCs/>
                <w:i/>
                <w:iCs/>
                <w:color w:val="000000" w:themeColor="text1"/>
                <w:szCs w:val="22"/>
              </w:rPr>
              <w:t>-</w:t>
            </w:r>
            <w:r w:rsidRPr="00587B26">
              <w:rPr>
                <w:rFonts w:eastAsia="Calibri"/>
                <w:b/>
                <w:bCs/>
                <w:i/>
                <w:iCs/>
                <w:color w:val="000000" w:themeColor="text1"/>
                <w:szCs w:val="22"/>
              </w:rPr>
              <w:t>scale projects</w:t>
            </w:r>
            <w:r w:rsidRPr="00587B26" w:rsidR="002805B4">
              <w:rPr>
                <w:rFonts w:eastAsia="Calibri"/>
                <w:color w:val="000000" w:themeColor="text1"/>
                <w:szCs w:val="22"/>
              </w:rPr>
              <w:t>,</w:t>
            </w:r>
            <w:r w:rsidRPr="00587B26">
              <w:rPr>
                <w:rFonts w:eastAsia="Calibri"/>
                <w:color w:val="000000" w:themeColor="text1"/>
                <w:szCs w:val="22"/>
              </w:rPr>
              <w:t xml:space="preserve"> with a view to promoting the completion of the Energy Union, the integration of an efficient and competitive internal energy market, and the interoperability of networks across borders and sectors, to facilitating decarbonisation of the </w:t>
            </w:r>
            <w:r w:rsidRPr="00587B26">
              <w:rPr>
                <w:rFonts w:eastAsia="Calibri"/>
                <w:b/>
                <w:bCs/>
                <w:i/>
                <w:iCs/>
                <w:color w:val="000000" w:themeColor="text1"/>
                <w:szCs w:val="22"/>
              </w:rPr>
              <w:t>local and regional</w:t>
            </w:r>
            <w:r w:rsidRPr="00587B26">
              <w:rPr>
                <w:rFonts w:eastAsia="Calibri"/>
                <w:b/>
                <w:bCs/>
                <w:color w:val="000000" w:themeColor="text1"/>
                <w:szCs w:val="22"/>
              </w:rPr>
              <w:t xml:space="preserve"> </w:t>
            </w:r>
            <w:r w:rsidRPr="00587B26" w:rsidR="002963EE">
              <w:rPr>
                <w:rFonts w:eastAsia="Calibri"/>
                <w:b/>
                <w:bCs/>
                <w:i/>
                <w:iCs/>
                <w:color w:val="000000" w:themeColor="text1"/>
                <w:szCs w:val="22"/>
              </w:rPr>
              <w:t>economies</w:t>
            </w:r>
            <w:r w:rsidRPr="00587B26">
              <w:rPr>
                <w:rFonts w:eastAsia="Calibri"/>
                <w:color w:val="000000" w:themeColor="text1"/>
                <w:szCs w:val="22"/>
              </w:rPr>
              <w:t>, to promoting energy efficiency and to ensuring resilience and security of supply</w:t>
            </w:r>
            <w:r w:rsidRPr="00450EE1" w:rsidR="009E0E34">
              <w:rPr>
                <w:rFonts w:eastAsia="Calibri"/>
                <w:b/>
                <w:bCs/>
                <w:i/>
                <w:iCs/>
                <w:color w:val="000000" w:themeColor="text1"/>
                <w:szCs w:val="22"/>
              </w:rPr>
              <w:t>, and to facilitate diversification projects in line with the RePowerEU Regulation</w:t>
            </w:r>
            <w:r w:rsidRPr="00587B26">
              <w:rPr>
                <w:rFonts w:eastAsia="Calibri"/>
                <w:color w:val="000000" w:themeColor="text1"/>
                <w:szCs w:val="22"/>
              </w:rPr>
              <w:t>;</w:t>
            </w:r>
            <w:r w:rsidR="00482F6C">
              <w:rPr>
                <w:rFonts w:eastAsia="Calibri"/>
                <w:color w:val="000000" w:themeColor="text1"/>
                <w:szCs w:val="22"/>
              </w:rPr>
              <w:t xml:space="preserve"> </w:t>
            </w:r>
            <w:r w:rsidR="00482F6C">
              <w:rPr>
                <w:rFonts w:eastAsia="Calibri"/>
                <w:b/>
                <w:bCs/>
                <w:i/>
                <w:iCs/>
                <w:color w:val="000000" w:themeColor="text1"/>
                <w:szCs w:val="22"/>
              </w:rPr>
              <w:t xml:space="preserve">the programme shall ensure a geographically balanced deployment of the energy backbone infrastructure, with a view to strengthening security of supply, enhancing energy affordability and improving industrial competitiveness across all regions of the Union, while preventing deindustrialisation in peripheral areas; </w:t>
            </w:r>
          </w:p>
        </w:tc>
      </w:tr>
    </w:tbl>
    <w:p w:rsidRPr="00587B26" w:rsidR="005D0B91" w:rsidP="005D0B91" w:rsidRDefault="005D0B91" w14:paraId="75CD5DCB"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5D0B91" w14:paraId="6A69E3E7"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629432B3" w14:textId="77777777">
            <w:pPr>
              <w:jc w:val="center"/>
              <w:rPr>
                <w:b/>
                <w:bCs/>
                <w:i/>
                <w:iCs/>
                <w:szCs w:val="22"/>
              </w:rPr>
            </w:pPr>
            <w:r w:rsidRPr="00587B26">
              <w:rPr>
                <w:b/>
                <w:bCs/>
                <w:i/>
                <w:iCs/>
                <w:szCs w:val="22"/>
              </w:rPr>
              <w:t>Reason</w:t>
            </w:r>
          </w:p>
        </w:tc>
      </w:tr>
      <w:tr w:rsidRPr="00587B26" w:rsidR="005D0B91" w14:paraId="200E2028"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7B58FDD0" w14:textId="1EFECD39">
            <w:pPr>
              <w:spacing w:line="259" w:lineRule="auto"/>
              <w:rPr>
                <w:szCs w:val="22"/>
              </w:rPr>
            </w:pPr>
            <w:r w:rsidRPr="00587B26">
              <w:rPr>
                <w:rFonts w:eastAsia="Calibri"/>
                <w:szCs w:val="22"/>
              </w:rPr>
              <w:t>Clarifies that small-scale, locally anchored energy projects also contribute to Energy Union objectives and are essential for enabling decarbonisation and resilience at regional and local level.</w:t>
            </w:r>
            <w:r w:rsidRPr="00587B26" w:rsidR="009E0E34">
              <w:rPr>
                <w:rFonts w:eastAsia="Calibri"/>
                <w:szCs w:val="22"/>
              </w:rPr>
              <w:t xml:space="preserve"> </w:t>
            </w:r>
            <w:r w:rsidRPr="00450EE1" w:rsidR="009E0E34">
              <w:rPr>
                <w:iCs/>
              </w:rPr>
              <w:t xml:space="preserve">In view of the objectives set out in the RePowerEU Regulation and its foreseen negative impacts on energy security and </w:t>
            </w:r>
            <w:r w:rsidRPr="00587B26" w:rsidR="0085014B">
              <w:rPr>
                <w:iCs/>
              </w:rPr>
              <w:t xml:space="preserve">the </w:t>
            </w:r>
            <w:r w:rsidRPr="00450EE1" w:rsidR="009E0E34">
              <w:rPr>
                <w:iCs/>
              </w:rPr>
              <w:t>energy market, particularly in Central European landlock</w:t>
            </w:r>
            <w:r w:rsidRPr="00587B26" w:rsidR="0085014B">
              <w:rPr>
                <w:iCs/>
              </w:rPr>
              <w:t>ed</w:t>
            </w:r>
            <w:r w:rsidRPr="00450EE1" w:rsidR="009E0E34">
              <w:rPr>
                <w:iCs/>
              </w:rPr>
              <w:t xml:space="preserve"> countries, it is necessary to ensure the availability of EU financial support for hydrocarbon infrastructure that contributes to diversification and the security of supply.</w:t>
            </w:r>
          </w:p>
        </w:tc>
      </w:tr>
    </w:tbl>
    <w:p w:rsidRPr="00587B26" w:rsidR="005D0B91" w:rsidP="005D0B91" w:rsidRDefault="005D0B91" w14:paraId="58F4614B" w14:textId="14482811">
      <w:pPr>
        <w:tabs>
          <w:tab w:val="left" w:pos="1276"/>
        </w:tabs>
        <w:jc w:val="left"/>
        <w:rPr>
          <w:rFonts w:eastAsia="Myriad Pro" w:cs="Myriad Pro"/>
          <w:szCs w:val="22"/>
        </w:rPr>
      </w:pPr>
    </w:p>
    <w:p w:rsidRPr="00587B26" w:rsidR="00DF1479" w:rsidP="00914C18" w:rsidRDefault="00DF1479" w14:paraId="49942F37" w14:textId="656B14A8">
      <w:pPr>
        <w:keepNext/>
        <w:jc w:val="center"/>
        <w:rPr>
          <w:szCs w:val="22"/>
        </w:rPr>
      </w:pPr>
      <w:r w:rsidRPr="00587B26">
        <w:rPr>
          <w:rFonts w:eastAsia="Myriad Pro" w:cs="Myriad Pro"/>
          <w:b/>
          <w:bCs/>
          <w:szCs w:val="22"/>
        </w:rPr>
        <w:t xml:space="preserve">Amendment </w:t>
      </w:r>
      <w:r w:rsidR="0034574B">
        <w:rPr>
          <w:rFonts w:eastAsia="Myriad Pro" w:cs="Myriad Pro"/>
          <w:b/>
          <w:bCs/>
          <w:szCs w:val="22"/>
        </w:rPr>
        <w:t>9</w:t>
      </w:r>
    </w:p>
    <w:p w:rsidRPr="00587B26" w:rsidR="00DF1479" w:rsidP="00914C18" w:rsidRDefault="00DF1479" w14:paraId="54E431C9" w14:textId="1A3C7CB3">
      <w:pPr>
        <w:keepNext/>
        <w:jc w:val="center"/>
        <w:rPr>
          <w:rFonts w:eastAsia="Myriad Pro" w:cs="Myriad Pro"/>
          <w:szCs w:val="22"/>
        </w:rPr>
      </w:pPr>
      <w:r w:rsidRPr="00587B26">
        <w:rPr>
          <w:rFonts w:eastAsia="Myriad Pro" w:cs="Myriad Pro"/>
          <w:szCs w:val="22"/>
        </w:rPr>
        <w:t>Article 5 – Additional resources, paragraph (1)</w:t>
      </w:r>
    </w:p>
    <w:p w:rsidRPr="00587B26" w:rsidR="001854ED" w:rsidP="00914C18" w:rsidRDefault="001854ED" w14:paraId="1D889B59" w14:textId="77777777">
      <w:pPr>
        <w:keepNext/>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DF1479" w14:paraId="15E54490"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P="00914C18" w:rsidRDefault="00DF1479" w14:paraId="5156DFEF" w14:textId="77777777">
            <w:pPr>
              <w:keepNext/>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P="00914C18" w:rsidRDefault="00DF1479" w14:paraId="0CD9AD97" w14:textId="77777777">
            <w:pPr>
              <w:keepNext/>
              <w:jc w:val="center"/>
              <w:rPr>
                <w:b/>
                <w:bCs/>
                <w:i/>
                <w:iCs/>
                <w:szCs w:val="22"/>
              </w:rPr>
            </w:pPr>
            <w:r w:rsidRPr="00587B26">
              <w:rPr>
                <w:b/>
                <w:bCs/>
                <w:i/>
                <w:iCs/>
                <w:szCs w:val="22"/>
              </w:rPr>
              <w:t>CoR amendment</w:t>
            </w:r>
          </w:p>
        </w:tc>
      </w:tr>
      <w:tr w:rsidRPr="00587B26" w:rsidR="00DF1479" w14:paraId="2689A51F"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P="00914C18" w:rsidRDefault="00BB0796" w14:paraId="1783FF76" w14:textId="56FB36E3">
            <w:pPr>
              <w:keepNext/>
              <w:rPr>
                <w:rFonts w:eastAsia="Calibri"/>
                <w:szCs w:val="22"/>
              </w:rPr>
            </w:pPr>
            <w:r w:rsidRPr="00587B26">
              <w:rPr>
                <w:rFonts w:eastAsia="Calibri"/>
                <w:szCs w:val="22"/>
              </w:rPr>
              <w:t>Member States, Union institutions, bodies and agencies, third countries, international organisations, international financial institutions, or other third parties may make additional financial or non-financial contributions to the Programme, without prejudice to Articles 107 and 108 TFEU. Additional financial contributions shall constitute external assigned revenue within the meaning of Article 21(2), points (a), (d), or (e), or Article 21(5) of Regulation (EU, Euratom) 2024/2509.</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P="00914C18" w:rsidRDefault="00BB0796" w14:paraId="3DEC1FB8" w14:textId="785E69CF">
            <w:pPr>
              <w:keepNext/>
              <w:rPr>
                <w:szCs w:val="22"/>
              </w:rPr>
            </w:pPr>
            <w:r w:rsidRPr="00587B26">
              <w:rPr>
                <w:szCs w:val="22"/>
              </w:rPr>
              <w:t>Member States, Union institutions, bodies and agencies,</w:t>
            </w:r>
            <w:r w:rsidRPr="00587B26" w:rsidR="0005706A">
              <w:rPr>
                <w:szCs w:val="22"/>
              </w:rPr>
              <w:t xml:space="preserve"> </w:t>
            </w:r>
            <w:r w:rsidRPr="00587B26" w:rsidR="0005706A">
              <w:rPr>
                <w:b/>
                <w:bCs/>
                <w:i/>
                <w:iCs/>
                <w:szCs w:val="22"/>
              </w:rPr>
              <w:t>local and regional authorities,</w:t>
            </w:r>
            <w:r w:rsidRPr="00587B26">
              <w:rPr>
                <w:szCs w:val="22"/>
              </w:rPr>
              <w:t xml:space="preserve"> third countries, international organisations, international financial institutions, or other third parties may make additional financial or non-financial contributions to the Programme, without prejudice to Articles 107 and 108 TFEU. Additional financial contributions shall constitute external assigned revenue within the meaning of Article 21(2), points (a), (d), or (e), or Article 21(5) of Regulation (EU, Euratom) 2024/2509.</w:t>
            </w:r>
          </w:p>
        </w:tc>
      </w:tr>
    </w:tbl>
    <w:p w:rsidRPr="00587B26" w:rsidR="00DF1479" w:rsidP="00DF1479" w:rsidRDefault="00DF1479" w14:paraId="0990507C"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DF1479" w:rsidTr="2F84350A" w14:paraId="5853356D"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RDefault="00DF1479" w14:paraId="006C5DB2" w14:textId="77777777">
            <w:pPr>
              <w:jc w:val="center"/>
              <w:rPr>
                <w:b/>
                <w:bCs/>
                <w:i/>
                <w:iCs/>
                <w:szCs w:val="22"/>
              </w:rPr>
            </w:pPr>
            <w:r w:rsidRPr="00587B26">
              <w:rPr>
                <w:b/>
                <w:bCs/>
                <w:i/>
                <w:iCs/>
                <w:szCs w:val="22"/>
              </w:rPr>
              <w:t>Reason</w:t>
            </w:r>
          </w:p>
        </w:tc>
      </w:tr>
      <w:tr w:rsidRPr="00587B26" w:rsidR="00DF1479" w:rsidTr="2F84350A" w14:paraId="1F774FAD"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DF1479" w:rsidP="2F84350A" w:rsidRDefault="003C4776" w14:paraId="0B35868C" w14:textId="7D5E78DA">
            <w:pPr>
              <w:rPr>
                <w:rFonts w:eastAsia="Calibri"/>
              </w:rPr>
            </w:pPr>
            <w:r w:rsidRPr="00587B26">
              <w:rPr>
                <w:rFonts w:eastAsia="Calibri"/>
              </w:rPr>
              <w:t>Self-explanatory</w:t>
            </w:r>
            <w:r w:rsidRPr="00587B26" w:rsidR="00EE8177">
              <w:rPr>
                <w:rFonts w:eastAsia="Calibri"/>
              </w:rPr>
              <w:t>.</w:t>
            </w:r>
          </w:p>
        </w:tc>
      </w:tr>
    </w:tbl>
    <w:p w:rsidRPr="00587B26" w:rsidR="00DF1479" w:rsidP="005D0B91" w:rsidRDefault="00DF1479" w14:paraId="44B0B172" w14:textId="77777777">
      <w:pPr>
        <w:tabs>
          <w:tab w:val="left" w:pos="1276"/>
        </w:tabs>
        <w:jc w:val="left"/>
        <w:rPr>
          <w:rFonts w:eastAsia="Myriad Pro" w:cs="Myriad Pro"/>
          <w:szCs w:val="22"/>
        </w:rPr>
      </w:pPr>
    </w:p>
    <w:p w:rsidRPr="00587B26" w:rsidR="005D0B91" w:rsidP="00B60D9E" w:rsidRDefault="005D0B91" w14:paraId="32454E04" w14:textId="5804550F">
      <w:pPr>
        <w:keepNext/>
        <w:jc w:val="center"/>
        <w:rPr>
          <w:szCs w:val="22"/>
        </w:rPr>
      </w:pPr>
      <w:r w:rsidRPr="00587B26">
        <w:rPr>
          <w:rFonts w:eastAsia="Myriad Pro" w:cs="Myriad Pro"/>
          <w:b/>
          <w:bCs/>
          <w:szCs w:val="22"/>
        </w:rPr>
        <w:t xml:space="preserve">Amendment </w:t>
      </w:r>
      <w:r w:rsidR="005D4525">
        <w:rPr>
          <w:rFonts w:eastAsia="Myriad Pro" w:cs="Myriad Pro"/>
          <w:b/>
          <w:bCs/>
          <w:szCs w:val="22"/>
        </w:rPr>
        <w:t>1</w:t>
      </w:r>
      <w:r w:rsidR="0034574B">
        <w:rPr>
          <w:rFonts w:eastAsia="Myriad Pro" w:cs="Myriad Pro"/>
          <w:b/>
          <w:bCs/>
          <w:szCs w:val="22"/>
        </w:rPr>
        <w:t>0</w:t>
      </w:r>
    </w:p>
    <w:p w:rsidRPr="00587B26" w:rsidR="005D0B91" w:rsidRDefault="005D0B91" w14:paraId="27CECC24" w14:textId="779FD8C4">
      <w:pPr>
        <w:keepNext/>
        <w:jc w:val="center"/>
        <w:rPr>
          <w:rFonts w:eastAsia="Myriad Pro" w:cs="Myriad Pro"/>
          <w:szCs w:val="22"/>
        </w:rPr>
      </w:pPr>
      <w:r w:rsidRPr="00587B26">
        <w:rPr>
          <w:rFonts w:eastAsia="Myriad Pro" w:cs="Myriad Pro"/>
          <w:szCs w:val="22"/>
        </w:rPr>
        <w:t>Article 5 – Additional resources, paragraph (2)</w:t>
      </w:r>
    </w:p>
    <w:p w:rsidRPr="00587B26" w:rsidR="001854ED" w:rsidP="00B60D9E" w:rsidRDefault="001854ED" w14:paraId="01ECA043" w14:textId="77777777">
      <w:pPr>
        <w:keepNext/>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5D0B91" w14:paraId="149EA9C6"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437A4F01"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4635AF9B" w14:textId="77777777">
            <w:pPr>
              <w:jc w:val="center"/>
              <w:rPr>
                <w:b/>
                <w:bCs/>
                <w:i/>
                <w:iCs/>
                <w:szCs w:val="22"/>
              </w:rPr>
            </w:pPr>
            <w:r w:rsidRPr="00587B26">
              <w:rPr>
                <w:b/>
                <w:bCs/>
                <w:i/>
                <w:iCs/>
                <w:szCs w:val="22"/>
              </w:rPr>
              <w:t>CoR amendment</w:t>
            </w:r>
          </w:p>
        </w:tc>
      </w:tr>
      <w:tr w:rsidRPr="00587B26" w:rsidR="005D0B91" w14:paraId="2F9D2671"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25E3C9F4" w14:textId="77777777">
            <w:pPr>
              <w:rPr>
                <w:rFonts w:eastAsia="Calibri"/>
                <w:szCs w:val="22"/>
              </w:rPr>
            </w:pPr>
            <w:r w:rsidRPr="00587B26">
              <w:rPr>
                <w:rFonts w:eastAsia="Calibri"/>
                <w:szCs w:val="22"/>
              </w:rPr>
              <w:t>2. Resources allocated to Member States under shared management may, at their request, be made available to the Programme. The Commission shall implement those resources directly or indirectly in accordance with Article 62(1), point (a) or (c) of Regulation (EU, Euratom) 2024/2509. They shall be additional to the amount referred to in Article 4(1) of this Regulation. Those resources shall be used for the benefit of the Member State concerned. Where the Commission has not entered into a legal commitment under direct or indirect management for additional amounts thus made available to the Programme, the corresponding uncommitted amounts may, at the request of the Member State concerned, be transferred back to one or more respective source programmes or their successors.</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2EC751E2" w14:textId="46EC294B">
            <w:pPr>
              <w:rPr>
                <w:szCs w:val="22"/>
              </w:rPr>
            </w:pPr>
          </w:p>
        </w:tc>
      </w:tr>
    </w:tbl>
    <w:p w:rsidRPr="00587B26" w:rsidR="005D0B91" w:rsidP="005D0B91" w:rsidRDefault="005D0B91" w14:paraId="3AD880A3" w14:textId="77777777">
      <w:pPr>
        <w:rPr>
          <w:rFonts w:eastAsia="Myriad Pro" w:cs="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587B26" w:rsidR="005D0B91" w14:paraId="09B4805E"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P="00914C18" w:rsidRDefault="005D0B91" w14:paraId="1ECBC0E9" w14:textId="77777777">
            <w:pPr>
              <w:keepNext/>
              <w:jc w:val="center"/>
              <w:rPr>
                <w:b/>
                <w:bCs/>
                <w:i/>
                <w:iCs/>
                <w:szCs w:val="22"/>
              </w:rPr>
            </w:pPr>
            <w:r w:rsidRPr="00587B26">
              <w:rPr>
                <w:b/>
                <w:bCs/>
                <w:i/>
                <w:iCs/>
                <w:szCs w:val="22"/>
              </w:rPr>
              <w:t>Reason</w:t>
            </w:r>
          </w:p>
        </w:tc>
      </w:tr>
      <w:tr w:rsidRPr="00587B26" w:rsidR="005D0B91" w14:paraId="4DC35E3F"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P="00914C18" w:rsidRDefault="005D0B91" w14:paraId="6CAD41D4" w14:textId="7C80CBCF">
            <w:pPr>
              <w:keepNext/>
              <w:rPr>
                <w:rFonts w:eastAsia="Calibri"/>
                <w:szCs w:val="22"/>
              </w:rPr>
            </w:pPr>
            <w:r w:rsidRPr="00587B26">
              <w:rPr>
                <w:rFonts w:eastAsia="Calibri"/>
                <w:szCs w:val="22"/>
              </w:rPr>
              <w:t xml:space="preserve">Allowing transfers from shared-management funds to CEF risks weakening </w:t>
            </w:r>
            <w:r w:rsidRPr="00587B26" w:rsidR="00853884">
              <w:rPr>
                <w:rFonts w:eastAsia="Calibri"/>
                <w:szCs w:val="22"/>
              </w:rPr>
              <w:t>c</w:t>
            </w:r>
            <w:r w:rsidRPr="00587B26">
              <w:rPr>
                <w:rFonts w:eastAsia="Calibri"/>
                <w:szCs w:val="22"/>
              </w:rPr>
              <w:t xml:space="preserve">ohesion </w:t>
            </w:r>
            <w:r w:rsidRPr="00587B26" w:rsidR="00853884">
              <w:rPr>
                <w:rFonts w:eastAsia="Calibri"/>
                <w:szCs w:val="22"/>
              </w:rPr>
              <w:t>p</w:t>
            </w:r>
            <w:r w:rsidRPr="00587B26">
              <w:rPr>
                <w:rFonts w:eastAsia="Calibri"/>
                <w:szCs w:val="22"/>
              </w:rPr>
              <w:t xml:space="preserve">olicy, reducing predictability for regions and undermining territorial cohesion. A strict separation preserves </w:t>
            </w:r>
            <w:r w:rsidRPr="00587B26" w:rsidR="00D3285C">
              <w:rPr>
                <w:rFonts w:eastAsia="Calibri"/>
                <w:szCs w:val="22"/>
              </w:rPr>
              <w:t>M</w:t>
            </w:r>
            <w:r w:rsidRPr="00587B26" w:rsidR="00780B12">
              <w:rPr>
                <w:rFonts w:eastAsia="Calibri"/>
                <w:szCs w:val="22"/>
              </w:rPr>
              <w:t>F</w:t>
            </w:r>
            <w:r w:rsidRPr="00587B26" w:rsidR="00D3285C">
              <w:rPr>
                <w:rFonts w:eastAsia="Calibri"/>
                <w:szCs w:val="22"/>
              </w:rPr>
              <w:t xml:space="preserve">F’s </w:t>
            </w:r>
            <w:r w:rsidRPr="00587B26">
              <w:rPr>
                <w:rFonts w:eastAsia="Calibri"/>
                <w:szCs w:val="22"/>
              </w:rPr>
              <w:t>Heading 1 integrity and safeguards regional investment capacity.</w:t>
            </w:r>
          </w:p>
        </w:tc>
      </w:tr>
    </w:tbl>
    <w:p w:rsidRPr="00587B26" w:rsidR="005D0B91" w:rsidP="005D0B91" w:rsidRDefault="005D0B91" w14:paraId="5B037705" w14:textId="77777777">
      <w:pPr>
        <w:tabs>
          <w:tab w:val="left" w:pos="1276"/>
        </w:tabs>
        <w:jc w:val="left"/>
        <w:rPr>
          <w:rFonts w:eastAsia="Myriad Pro" w:cs="Myriad Pro"/>
          <w:szCs w:val="22"/>
        </w:rPr>
      </w:pPr>
    </w:p>
    <w:p w:rsidRPr="00587B26" w:rsidR="00CD0F5F" w:rsidP="00CD0F5F" w:rsidRDefault="00CD0F5F" w14:paraId="25E7F00A" w14:textId="39400D19">
      <w:pPr>
        <w:jc w:val="center"/>
      </w:pPr>
      <w:r w:rsidRPr="00587B26">
        <w:rPr>
          <w:rFonts w:eastAsia="Myriad Pro" w:cs="Myriad Pro"/>
          <w:b/>
          <w:bCs/>
        </w:rPr>
        <w:t xml:space="preserve">Amendment </w:t>
      </w:r>
      <w:r w:rsidR="005D4525">
        <w:rPr>
          <w:rFonts w:eastAsia="Myriad Pro" w:cs="Myriad Pro"/>
          <w:b/>
          <w:bCs/>
        </w:rPr>
        <w:t>1</w:t>
      </w:r>
      <w:r w:rsidR="0034574B">
        <w:rPr>
          <w:rFonts w:eastAsia="Myriad Pro" w:cs="Myriad Pro"/>
          <w:b/>
          <w:bCs/>
        </w:rPr>
        <w:t>1</w:t>
      </w:r>
    </w:p>
    <w:p w:rsidRPr="00587B26" w:rsidR="00CD0F5F" w:rsidP="00CD0F5F" w:rsidRDefault="00CD0F5F" w14:paraId="4DF08919" w14:textId="6DCCD80B">
      <w:pPr>
        <w:jc w:val="center"/>
        <w:rPr>
          <w:rFonts w:eastAsia="Myriad Pro" w:cs="Myriad Pro"/>
          <w:szCs w:val="22"/>
        </w:rPr>
      </w:pPr>
      <w:r w:rsidRPr="00587B26">
        <w:rPr>
          <w:rFonts w:eastAsia="Myriad Pro" w:cs="Myriad Pro"/>
          <w:szCs w:val="22"/>
        </w:rPr>
        <w:t>Article 6 – Alternative, combined and cumulative funding, paragraph (</w:t>
      </w:r>
      <w:r w:rsidRPr="00587B26" w:rsidR="00362FA6">
        <w:rPr>
          <w:rFonts w:eastAsia="Myriad Pro" w:cs="Myriad Pro"/>
          <w:szCs w:val="22"/>
        </w:rPr>
        <w:t>2</w:t>
      </w:r>
      <w:r w:rsidRPr="00587B26">
        <w:rPr>
          <w:rFonts w:eastAsia="Myriad Pro" w:cs="Myriad Pro"/>
          <w:szCs w:val="22"/>
        </w:rPr>
        <w:t>)</w:t>
      </w:r>
    </w:p>
    <w:p w:rsidRPr="00587B26" w:rsidR="001854ED" w:rsidP="00CD0F5F" w:rsidRDefault="001854ED" w14:paraId="6689168E" w14:textId="77777777">
      <w:pPr>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CD0F5F" w:rsidTr="2F84350A" w14:paraId="3183E1F3"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0F5F" w:rsidRDefault="00CD0F5F" w14:paraId="1FC85947"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0F5F" w:rsidRDefault="00CD0F5F" w14:paraId="6415C06C" w14:textId="77777777">
            <w:pPr>
              <w:jc w:val="center"/>
              <w:rPr>
                <w:b/>
                <w:bCs/>
                <w:i/>
                <w:iCs/>
                <w:szCs w:val="22"/>
              </w:rPr>
            </w:pPr>
            <w:r w:rsidRPr="00587B26">
              <w:rPr>
                <w:b/>
                <w:bCs/>
                <w:i/>
                <w:iCs/>
                <w:szCs w:val="22"/>
              </w:rPr>
              <w:t>CoR amendment</w:t>
            </w:r>
          </w:p>
        </w:tc>
      </w:tr>
      <w:tr w:rsidRPr="00587B26" w:rsidR="00CD0F5F" w:rsidTr="2F84350A" w14:paraId="1F496AB8"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0F5F" w:rsidRDefault="0017022C" w14:paraId="693EC77D" w14:textId="00DBAF6A">
            <w:r w:rsidRPr="00587B26">
              <w:t>2. Award procedures under the Programme may be conducted jointly under direct or indirect management with Member States, Union institutions, bodies and agencies, third countries, international organisations, international financial institutions, or other third parties (‘partners to the joint award procedure’), provided the protection of the financial interests of the Union is ensured. Such procedures shall be subject to a single set of rules and lead to the conclusion of single legal commitments. For that purpose, the partners to the joint award procedure may make resources available to the Programme in accordance with Article 5 of this Regulation, or the partners may be entrusted with the implementation of the award procedure, where applicable in accordance with Article 62(1), point (c), of Regulation (EU, Euratom) 2024/2509.In joint award procedures, representatives of the partners to the joint award procedure may also be members of the evaluation committee referred to in Article 153(3) of Regulation (EU, EURATOM) 2024/2509.</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CD0F5F" w:rsidRDefault="0017022C" w14:paraId="2878044B" w14:textId="06E518F4">
            <w:pPr>
              <w:rPr>
                <w:rFonts w:eastAsia="Myriad Pro" w:cs="Myriad Pro"/>
                <w:b/>
                <w:bCs/>
                <w:i/>
                <w:iCs/>
                <w:szCs w:val="22"/>
              </w:rPr>
            </w:pPr>
            <w:r w:rsidRPr="00587B26">
              <w:t xml:space="preserve">2. Award procedures under the Programme may be conducted jointly under direct or indirect management with Member States, Union institutions, bodies and agencies, </w:t>
            </w:r>
            <w:r w:rsidRPr="00587B26" w:rsidR="004558D7">
              <w:rPr>
                <w:b/>
                <w:bCs/>
                <w:i/>
                <w:iCs/>
              </w:rPr>
              <w:t xml:space="preserve">local and regional authorities, </w:t>
            </w:r>
            <w:r w:rsidRPr="00587B26">
              <w:t>third countries, international organisations, international financial institutions, or other third parties (‘partners to the joint award procedure’), provided the protection of the financial interests of the Union is ensured. Such procedures shall be subject to a single set of rules and lead to the conclusion of single legal commitments. For that purpose, the partners to the joint award procedure may make resources available to the Programme in accordance with Article 5 of this Regulation, or the partners may be entrusted with the implementation of the award procedure, where applicable in accordance with Article 62(1), point (c), of Regulation (EU, Euratom) 2024/2509.In joint award procedures, representatives of the partners to the joint award procedure may also be members of the evaluation committee referred to in Article 153(3) of Regulation (EU, EURATOM) 2024/2509.</w:t>
            </w:r>
          </w:p>
        </w:tc>
      </w:tr>
    </w:tbl>
    <w:p w:rsidRPr="00587B26" w:rsidR="00CD0F5F" w:rsidP="005D0B91" w:rsidRDefault="00CD0F5F" w14:paraId="5AB326E4" w14:textId="77777777">
      <w:pPr>
        <w:jc w:val="center"/>
        <w:rPr>
          <w:rFonts w:eastAsia="Myriad Pro" w:cs="Myriad Pro"/>
          <w:b/>
          <w:bCs/>
          <w:szCs w:val="22"/>
        </w:rPr>
      </w:pPr>
    </w:p>
    <w:tbl>
      <w:tblPr>
        <w:tblW w:w="0" w:type="auto"/>
        <w:tblLook w:val="04A0" w:firstRow="1" w:lastRow="0" w:firstColumn="1" w:lastColumn="0" w:noHBand="0" w:noVBand="1"/>
      </w:tblPr>
      <w:tblGrid>
        <w:gridCol w:w="9006"/>
      </w:tblGrid>
      <w:tr w:rsidRPr="00587B26" w:rsidR="0017022C" w14:paraId="6CBC6D8C"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17022C" w:rsidRDefault="0017022C" w14:paraId="47679B44" w14:textId="77777777">
            <w:pPr>
              <w:jc w:val="center"/>
              <w:rPr>
                <w:b/>
                <w:bCs/>
                <w:i/>
                <w:iCs/>
                <w:szCs w:val="22"/>
              </w:rPr>
            </w:pPr>
            <w:r w:rsidRPr="00587B26">
              <w:rPr>
                <w:b/>
                <w:bCs/>
                <w:i/>
                <w:iCs/>
                <w:szCs w:val="22"/>
              </w:rPr>
              <w:t>Reason</w:t>
            </w:r>
          </w:p>
        </w:tc>
      </w:tr>
      <w:tr w:rsidRPr="00587B26" w:rsidR="0017022C" w14:paraId="4CF7EAE4"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17022C" w:rsidRDefault="0017022C" w14:paraId="13C378A4" w14:textId="4102523C">
            <w:pPr>
              <w:spacing w:line="259" w:lineRule="auto"/>
              <w:rPr>
                <w:rFonts w:eastAsia="Calibri"/>
                <w:szCs w:val="22"/>
              </w:rPr>
            </w:pPr>
            <w:r w:rsidRPr="00587B26">
              <w:rPr>
                <w:rFonts w:eastAsia="Calibri"/>
                <w:szCs w:val="22"/>
              </w:rPr>
              <w:t>Self-explanatory.</w:t>
            </w:r>
          </w:p>
        </w:tc>
      </w:tr>
    </w:tbl>
    <w:p w:rsidRPr="00587B26" w:rsidR="00362FA6" w:rsidP="005D0B91" w:rsidRDefault="00362FA6" w14:paraId="1EAA7416" w14:textId="77777777">
      <w:pPr>
        <w:jc w:val="center"/>
        <w:rPr>
          <w:rFonts w:eastAsia="Myriad Pro" w:cs="Myriad Pro"/>
          <w:b/>
          <w:bCs/>
          <w:szCs w:val="22"/>
        </w:rPr>
      </w:pPr>
    </w:p>
    <w:p w:rsidRPr="00587B26" w:rsidR="005D0B91" w:rsidP="005D0B91" w:rsidRDefault="005D0B91" w14:paraId="2EF9D661" w14:textId="69433A17">
      <w:pPr>
        <w:jc w:val="center"/>
        <w:rPr>
          <w:szCs w:val="22"/>
        </w:rPr>
      </w:pPr>
      <w:r w:rsidRPr="00587B26">
        <w:rPr>
          <w:rFonts w:eastAsia="Myriad Pro" w:cs="Myriad Pro"/>
          <w:b/>
          <w:bCs/>
          <w:szCs w:val="22"/>
        </w:rPr>
        <w:t xml:space="preserve">Amendment </w:t>
      </w:r>
      <w:r w:rsidR="005D4525">
        <w:rPr>
          <w:rFonts w:eastAsia="Myriad Pro" w:cs="Myriad Pro"/>
          <w:b/>
          <w:bCs/>
          <w:szCs w:val="22"/>
        </w:rPr>
        <w:t>1</w:t>
      </w:r>
      <w:r w:rsidR="0034574B">
        <w:rPr>
          <w:rFonts w:eastAsia="Myriad Pro" w:cs="Myriad Pro"/>
          <w:b/>
          <w:bCs/>
          <w:szCs w:val="22"/>
        </w:rPr>
        <w:t>2</w:t>
      </w:r>
    </w:p>
    <w:p w:rsidRPr="00587B26" w:rsidR="005D0B91" w:rsidP="005D0B91" w:rsidRDefault="005D0B91" w14:paraId="41A21FBB" w14:textId="0CD05356">
      <w:pPr>
        <w:jc w:val="center"/>
        <w:rPr>
          <w:rFonts w:eastAsia="Myriad Pro" w:cs="Myriad Pro"/>
          <w:szCs w:val="22"/>
        </w:rPr>
      </w:pPr>
      <w:r w:rsidRPr="00587B26">
        <w:rPr>
          <w:rFonts w:eastAsia="Myriad Pro" w:cs="Myriad Pro"/>
          <w:szCs w:val="22"/>
        </w:rPr>
        <w:t xml:space="preserve">Article 6 – Alternative, combined and cumulative funding, add </w:t>
      </w:r>
      <w:r w:rsidRPr="00587B26" w:rsidR="00853884">
        <w:rPr>
          <w:rFonts w:eastAsia="Myriad Pro" w:cs="Myriad Pro"/>
          <w:szCs w:val="22"/>
        </w:rPr>
        <w:t xml:space="preserve">a </w:t>
      </w:r>
      <w:r w:rsidRPr="00587B26">
        <w:rPr>
          <w:rFonts w:eastAsia="Myriad Pro" w:cs="Myriad Pro"/>
          <w:szCs w:val="22"/>
        </w:rPr>
        <w:t>new paragraph (3)</w:t>
      </w:r>
    </w:p>
    <w:p w:rsidRPr="00587B26" w:rsidR="001854ED" w:rsidP="005D0B91" w:rsidRDefault="001854ED" w14:paraId="2D3A315E" w14:textId="77777777">
      <w:pPr>
        <w:jc w:val="center"/>
        <w:rPr>
          <w:rFonts w:eastAsia="Myriad Pro" w:cs="Myriad Pro"/>
          <w:szCs w:val="22"/>
        </w:rPr>
      </w:pPr>
    </w:p>
    <w:tbl>
      <w:tblPr>
        <w:tblW w:w="0" w:type="auto"/>
        <w:tblLook w:val="04A0" w:firstRow="1" w:lastRow="0" w:firstColumn="1" w:lastColumn="0" w:noHBand="0" w:noVBand="1"/>
      </w:tblPr>
      <w:tblGrid>
        <w:gridCol w:w="4502"/>
        <w:gridCol w:w="4504"/>
      </w:tblGrid>
      <w:tr w:rsidRPr="00587B26" w:rsidR="005D0B91" w14:paraId="404DDD57"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03A81045" w14:textId="77777777">
            <w:pPr>
              <w:jc w:val="center"/>
              <w:rPr>
                <w:b/>
                <w:bCs/>
                <w:i/>
                <w:iCs/>
                <w:szCs w:val="22"/>
              </w:rPr>
            </w:pPr>
            <w:r w:rsidRPr="00587B26">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6184D78B" w14:textId="77777777">
            <w:pPr>
              <w:jc w:val="center"/>
              <w:rPr>
                <w:b/>
                <w:bCs/>
                <w:i/>
                <w:iCs/>
                <w:szCs w:val="22"/>
              </w:rPr>
            </w:pPr>
            <w:r w:rsidRPr="00587B26">
              <w:rPr>
                <w:b/>
                <w:bCs/>
                <w:i/>
                <w:iCs/>
                <w:szCs w:val="22"/>
              </w:rPr>
              <w:t>CoR amendment</w:t>
            </w:r>
          </w:p>
        </w:tc>
      </w:tr>
      <w:tr w:rsidRPr="00587B26" w:rsidR="005D0B91" w14:paraId="3B57E76E"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06313763" w14:textId="77777777">
            <w:pPr>
              <w:rPr>
                <w:szCs w:val="22"/>
              </w:rPr>
            </w:pPr>
          </w:p>
          <w:p w:rsidRPr="00587B26" w:rsidR="005D0B91" w:rsidRDefault="005D0B91" w14:paraId="29269035" w14:textId="77777777">
            <w:pPr>
              <w:rPr>
                <w:szCs w:val="22"/>
              </w:rPr>
            </w:pPr>
            <w:r w:rsidRPr="00587B26">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587B26" w:rsidR="005D0B91" w:rsidRDefault="005D0B91" w14:paraId="4777006B" w14:textId="746135D1">
            <w:pPr>
              <w:rPr>
                <w:rFonts w:eastAsia="Myriad Pro" w:cs="Myriad Pro"/>
                <w:b/>
                <w:bCs/>
                <w:i/>
                <w:iCs/>
                <w:szCs w:val="22"/>
              </w:rPr>
            </w:pPr>
            <w:r w:rsidRPr="00CF3EA2">
              <w:rPr>
                <w:rFonts w:eastAsia="Myriad Pro" w:cs="Myriad Pro"/>
                <w:b/>
                <w:bCs/>
                <w:i/>
                <w:iCs/>
                <w:szCs w:val="22"/>
              </w:rPr>
              <w:t>(3) In the case of joint award procedures concerning projects with a significant territorial, regional or local dimension, the relevant local and regional authorities shall be duly consulted and may, where appropriate, participate as partners in the joint award procedure or as observers in the evaluation process. The Commission and the participating partners shall ensure that the principles of multilevel governance and territorial cohesion, as laid down in Article 174 of the Treaty on the Functioning of the European Union, are upheld</w:t>
            </w:r>
            <w:r w:rsidRPr="00CF3EA2" w:rsidR="00D22480">
              <w:rPr>
                <w:rFonts w:eastAsia="Myriad Pro" w:cs="Myriad Pro"/>
                <w:b/>
                <w:bCs/>
                <w:i/>
                <w:iCs/>
                <w:szCs w:val="22"/>
              </w:rPr>
              <w:t>, and that the specific characteristics and constraints of the outermost regions are taken into account, in accordance with Article 349 of the Treaty on the Functioning of the European Union,</w:t>
            </w:r>
            <w:r w:rsidRPr="00CF3EA2">
              <w:rPr>
                <w:rFonts w:eastAsia="Myriad Pro" w:cs="Myriad Pro"/>
                <w:b/>
                <w:bCs/>
                <w:i/>
                <w:iCs/>
                <w:szCs w:val="22"/>
              </w:rPr>
              <w:t xml:space="preserve"> throughout the award and implementation stages.</w:t>
            </w:r>
          </w:p>
        </w:tc>
      </w:tr>
    </w:tbl>
    <w:p w:rsidRPr="00CF3EA2" w:rsidR="005D0B91" w:rsidP="005D0B91" w:rsidRDefault="005D0B91" w14:paraId="365649A4" w14:textId="77777777">
      <w:pPr>
        <w:rPr>
          <w:rFonts w:eastAsia="Myriad Pro"/>
          <w:szCs w:val="22"/>
        </w:rPr>
      </w:pPr>
      <w:r w:rsidRPr="00587B26">
        <w:rPr>
          <w:rFonts w:eastAsia="Myriad Pro" w:cs="Myriad Pro"/>
          <w:szCs w:val="22"/>
        </w:rPr>
        <w:t xml:space="preserve"> </w:t>
      </w:r>
    </w:p>
    <w:tbl>
      <w:tblPr>
        <w:tblW w:w="0" w:type="auto"/>
        <w:tblLook w:val="04A0" w:firstRow="1" w:lastRow="0" w:firstColumn="1" w:lastColumn="0" w:noHBand="0" w:noVBand="1"/>
      </w:tblPr>
      <w:tblGrid>
        <w:gridCol w:w="9006"/>
      </w:tblGrid>
      <w:tr w:rsidRPr="00CF3EA2" w:rsidR="00CF3EA2" w14:paraId="5BCC95EE"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753FAE3" w14:textId="77777777">
            <w:pPr>
              <w:jc w:val="center"/>
              <w:rPr>
                <w:b/>
                <w:bCs/>
                <w:i/>
                <w:iCs/>
                <w:szCs w:val="22"/>
              </w:rPr>
            </w:pPr>
            <w:r w:rsidRPr="00CF3EA2">
              <w:rPr>
                <w:b/>
                <w:bCs/>
                <w:i/>
                <w:iCs/>
                <w:szCs w:val="22"/>
              </w:rPr>
              <w:t>Reason</w:t>
            </w:r>
          </w:p>
        </w:tc>
      </w:tr>
      <w:tr w:rsidRPr="00CF3EA2" w:rsidR="00CF3EA2" w14:paraId="7714F699"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52A09F88" w14:textId="77777777">
            <w:pPr>
              <w:spacing w:line="259" w:lineRule="auto"/>
              <w:rPr>
                <w:rFonts w:eastAsia="Calibri"/>
                <w:szCs w:val="22"/>
              </w:rPr>
            </w:pPr>
            <w:r w:rsidRPr="00CF3EA2">
              <w:rPr>
                <w:rFonts w:eastAsia="Calibri"/>
                <w:szCs w:val="22"/>
              </w:rPr>
              <w:t>Ensures that joint award procedures with territorial relevance respect multilevel governance. LRA involvement improves project design, territorial cohesion and legal certainty, while remaining proportionate and compatible with direct EU management.</w:t>
            </w:r>
          </w:p>
        </w:tc>
      </w:tr>
    </w:tbl>
    <w:p w:rsidRPr="00CF3EA2" w:rsidR="005D0B91" w:rsidP="005D0B91" w:rsidRDefault="005D0B91" w14:paraId="7A4555BF" w14:textId="77777777">
      <w:pPr>
        <w:jc w:val="center"/>
        <w:rPr>
          <w:rFonts w:eastAsia="Myriad Pro"/>
          <w:b/>
          <w:bCs/>
          <w:szCs w:val="22"/>
        </w:rPr>
      </w:pPr>
    </w:p>
    <w:p w:rsidRPr="00CF3EA2" w:rsidR="00845BDA" w:rsidP="00B60D9E" w:rsidRDefault="00845BDA" w14:paraId="4D599C07" w14:textId="53188588">
      <w:pPr>
        <w:keepNext/>
        <w:jc w:val="center"/>
        <w:rPr>
          <w:szCs w:val="22"/>
        </w:rPr>
      </w:pPr>
      <w:r w:rsidRPr="00CF3EA2">
        <w:rPr>
          <w:rFonts w:eastAsia="Myriad Pro"/>
          <w:b/>
          <w:bCs/>
          <w:szCs w:val="22"/>
        </w:rPr>
        <w:t xml:space="preserve">Amendment </w:t>
      </w:r>
      <w:r w:rsidRPr="00CF3EA2" w:rsidR="005A5D2B">
        <w:rPr>
          <w:rFonts w:eastAsia="Myriad Pro"/>
          <w:b/>
          <w:bCs/>
          <w:szCs w:val="22"/>
        </w:rPr>
        <w:t>1</w:t>
      </w:r>
      <w:r w:rsidR="0034574B">
        <w:rPr>
          <w:rFonts w:eastAsia="Myriad Pro"/>
          <w:b/>
          <w:bCs/>
          <w:szCs w:val="22"/>
        </w:rPr>
        <w:t>3</w:t>
      </w:r>
    </w:p>
    <w:p w:rsidRPr="00CF3EA2" w:rsidR="00845BDA" w:rsidP="00B60D9E" w:rsidRDefault="00845BDA" w14:paraId="01C3A98A" w14:textId="09EC0961">
      <w:pPr>
        <w:keepNext/>
        <w:jc w:val="center"/>
        <w:rPr>
          <w:rFonts w:eastAsia="Myriad Pro"/>
          <w:szCs w:val="22"/>
        </w:rPr>
      </w:pPr>
      <w:r w:rsidRPr="00CF3EA2">
        <w:rPr>
          <w:rFonts w:eastAsia="Myriad Pro"/>
          <w:szCs w:val="22"/>
        </w:rPr>
        <w:t xml:space="preserve">Article 6 – Alternative, combined and cumulative funding, add </w:t>
      </w:r>
      <w:r w:rsidRPr="00CF3EA2" w:rsidR="00853884">
        <w:rPr>
          <w:rFonts w:eastAsia="Myriad Pro"/>
          <w:szCs w:val="22"/>
        </w:rPr>
        <w:t xml:space="preserve">a </w:t>
      </w:r>
      <w:r w:rsidRPr="00CF3EA2">
        <w:rPr>
          <w:rFonts w:eastAsia="Myriad Pro"/>
          <w:szCs w:val="22"/>
        </w:rPr>
        <w:t>new paragraph (4)</w:t>
      </w:r>
    </w:p>
    <w:p w:rsidRPr="00CF3EA2" w:rsidR="001854ED" w:rsidP="00845BDA" w:rsidRDefault="001854ED" w14:paraId="79BAD9F1" w14:textId="77777777">
      <w:pPr>
        <w:jc w:val="center"/>
        <w:rPr>
          <w:rFonts w:eastAsia="Myriad Pro"/>
          <w:szCs w:val="22"/>
        </w:rPr>
      </w:pPr>
    </w:p>
    <w:tbl>
      <w:tblPr>
        <w:tblW w:w="0" w:type="auto"/>
        <w:tblLook w:val="04A0" w:firstRow="1" w:lastRow="0" w:firstColumn="1" w:lastColumn="0" w:noHBand="0" w:noVBand="1"/>
      </w:tblPr>
      <w:tblGrid>
        <w:gridCol w:w="4502"/>
        <w:gridCol w:w="4504"/>
      </w:tblGrid>
      <w:tr w:rsidRPr="00CF3EA2" w:rsidR="00CF3EA2" w14:paraId="633E8D2C"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845BDA" w14:paraId="4A4BC350"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845BDA" w14:paraId="5790A609" w14:textId="77777777">
            <w:pPr>
              <w:jc w:val="center"/>
              <w:rPr>
                <w:b/>
                <w:bCs/>
                <w:i/>
                <w:iCs/>
                <w:szCs w:val="22"/>
              </w:rPr>
            </w:pPr>
            <w:r w:rsidRPr="00CF3EA2">
              <w:rPr>
                <w:b/>
                <w:bCs/>
                <w:i/>
                <w:iCs/>
                <w:szCs w:val="22"/>
              </w:rPr>
              <w:t>CoR amendment</w:t>
            </w:r>
          </w:p>
        </w:tc>
      </w:tr>
      <w:tr w:rsidRPr="00CF3EA2" w:rsidR="00CF3EA2" w14:paraId="48FB2CB5"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845BDA" w14:paraId="71BAAC05" w14:textId="77777777">
            <w:pPr>
              <w:rPr>
                <w:szCs w:val="22"/>
              </w:rPr>
            </w:pPr>
          </w:p>
          <w:p w:rsidRPr="00CF3EA2" w:rsidR="00845BDA" w:rsidRDefault="00845BDA" w14:paraId="21663042" w14:textId="77777777">
            <w:pPr>
              <w:rPr>
                <w:szCs w:val="22"/>
              </w:rPr>
            </w:pPr>
            <w:r w:rsidRPr="00CF3EA2">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8B5AE1" w14:paraId="685611F1" w14:textId="1F42B2C0">
            <w:pPr>
              <w:rPr>
                <w:rFonts w:eastAsia="Myriad Pro"/>
                <w:b/>
                <w:bCs/>
                <w:i/>
                <w:iCs/>
                <w:szCs w:val="22"/>
              </w:rPr>
            </w:pPr>
            <w:r w:rsidRPr="00CF3EA2">
              <w:rPr>
                <w:rFonts w:eastAsia="Myriad Pro"/>
                <w:b/>
                <w:bCs/>
                <w:i/>
                <w:iCs/>
                <w:szCs w:val="22"/>
              </w:rPr>
              <w:t xml:space="preserve">(4) </w:t>
            </w:r>
            <w:r w:rsidRPr="00CF3EA2" w:rsidR="00DC28FE">
              <w:rPr>
                <w:rFonts w:eastAsia="Myriad Pro"/>
                <w:b/>
                <w:bCs/>
                <w:i/>
                <w:iCs/>
                <w:szCs w:val="22"/>
              </w:rPr>
              <w:t xml:space="preserve">Member States may include, where appropriate, the planning of pipeline </w:t>
            </w:r>
            <w:r w:rsidRPr="00CF3EA2" w:rsidR="00585C0D">
              <w:rPr>
                <w:rFonts w:eastAsia="Myriad Pro"/>
                <w:b/>
                <w:bCs/>
                <w:i/>
                <w:iCs/>
                <w:szCs w:val="22"/>
              </w:rPr>
              <w:t xml:space="preserve">formation </w:t>
            </w:r>
            <w:r w:rsidRPr="00CF3EA2" w:rsidR="00DC28FE">
              <w:rPr>
                <w:rFonts w:eastAsia="Myriad Pro"/>
                <w:b/>
                <w:bCs/>
                <w:i/>
                <w:iCs/>
                <w:szCs w:val="22"/>
              </w:rPr>
              <w:t xml:space="preserve">and corridor development within their Integrated Territorial Investments (ITI) mechanisms, with a view to creating synergies between the </w:t>
            </w:r>
            <w:r w:rsidRPr="00CF3EA2" w:rsidR="006A30C3">
              <w:rPr>
                <w:rFonts w:eastAsia="Myriad Pro"/>
                <w:b/>
                <w:bCs/>
                <w:i/>
                <w:iCs/>
                <w:szCs w:val="22"/>
              </w:rPr>
              <w:t>Pr</w:t>
            </w:r>
            <w:r w:rsidRPr="00CF3EA2" w:rsidR="00BF5AF7">
              <w:rPr>
                <w:rFonts w:eastAsia="Myriad Pro"/>
                <w:b/>
                <w:bCs/>
                <w:i/>
                <w:iCs/>
                <w:szCs w:val="22"/>
              </w:rPr>
              <w:t>ogramme</w:t>
            </w:r>
            <w:r w:rsidRPr="00CF3EA2" w:rsidR="00DC28FE">
              <w:rPr>
                <w:rFonts w:eastAsia="Myriad Pro"/>
                <w:b/>
                <w:bCs/>
                <w:i/>
                <w:iCs/>
                <w:szCs w:val="22"/>
              </w:rPr>
              <w:t xml:space="preserve"> and other Union funding instruments, in particular those under </w:t>
            </w:r>
            <w:r w:rsidRPr="00CF3EA2" w:rsidR="00BF5AF7">
              <w:rPr>
                <w:rFonts w:eastAsia="Myriad Pro"/>
                <w:b/>
                <w:bCs/>
                <w:i/>
                <w:iCs/>
                <w:szCs w:val="22"/>
              </w:rPr>
              <w:t>the National and Regional Partnership Plans</w:t>
            </w:r>
            <w:r w:rsidRPr="00CF3EA2" w:rsidR="0078352D">
              <w:rPr>
                <w:rFonts w:eastAsia="Myriad Pro"/>
                <w:b/>
                <w:bCs/>
                <w:i/>
                <w:iCs/>
                <w:szCs w:val="22"/>
              </w:rPr>
              <w:t xml:space="preserve"> (NRPPs)</w:t>
            </w:r>
            <w:r w:rsidRPr="00CF3EA2" w:rsidR="00DC28FE">
              <w:rPr>
                <w:rFonts w:eastAsia="Myriad Pro"/>
                <w:b/>
                <w:bCs/>
                <w:i/>
                <w:iCs/>
                <w:szCs w:val="22"/>
              </w:rPr>
              <w:t>, and to ensuring a coordinated and efficient use of Union resources.</w:t>
            </w:r>
          </w:p>
        </w:tc>
      </w:tr>
    </w:tbl>
    <w:p w:rsidRPr="00CF3EA2" w:rsidR="00845BDA" w:rsidP="00845BDA" w:rsidRDefault="00845BDA" w14:paraId="66EEF3A5"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1405D810"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845BDA" w14:paraId="7805DD40" w14:textId="77777777">
            <w:pPr>
              <w:jc w:val="center"/>
              <w:rPr>
                <w:b/>
                <w:bCs/>
                <w:i/>
                <w:iCs/>
                <w:szCs w:val="22"/>
              </w:rPr>
            </w:pPr>
            <w:r w:rsidRPr="00CF3EA2">
              <w:rPr>
                <w:b/>
                <w:bCs/>
                <w:i/>
                <w:iCs/>
                <w:szCs w:val="22"/>
              </w:rPr>
              <w:t>Reason</w:t>
            </w:r>
          </w:p>
        </w:tc>
      </w:tr>
      <w:tr w:rsidRPr="00CF3EA2" w:rsidR="00CF3EA2" w14:paraId="60E7F811"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845BDA" w:rsidRDefault="00DE29FD" w14:paraId="3F3EA25F" w14:textId="1A52CB59">
            <w:pPr>
              <w:spacing w:line="259" w:lineRule="auto"/>
              <w:rPr>
                <w:rFonts w:eastAsia="Calibri"/>
                <w:szCs w:val="22"/>
              </w:rPr>
            </w:pPr>
            <w:r w:rsidRPr="00CF3EA2">
              <w:rPr>
                <w:rFonts w:eastAsia="Calibri"/>
                <w:szCs w:val="22"/>
              </w:rPr>
              <w:t xml:space="preserve">Integrated Territorial Investments provide an appropriate framework for identifying strategic </w:t>
            </w:r>
            <w:r w:rsidRPr="00CF3EA2" w:rsidR="004B57C4">
              <w:rPr>
                <w:rFonts w:eastAsia="Calibri"/>
                <w:szCs w:val="22"/>
              </w:rPr>
              <w:t>investment</w:t>
            </w:r>
            <w:r w:rsidRPr="00CF3EA2">
              <w:rPr>
                <w:rFonts w:eastAsia="Calibri"/>
                <w:szCs w:val="22"/>
              </w:rPr>
              <w:t xml:space="preserve">s </w:t>
            </w:r>
            <w:r w:rsidRPr="00CF3EA2" w:rsidR="007D4058">
              <w:rPr>
                <w:rFonts w:eastAsia="Calibri"/>
                <w:szCs w:val="22"/>
              </w:rPr>
              <w:t xml:space="preserve">in </w:t>
            </w:r>
            <w:r w:rsidRPr="00CF3EA2" w:rsidR="00E25AB6">
              <w:rPr>
                <w:rFonts w:eastAsia="Calibri"/>
                <w:szCs w:val="22"/>
              </w:rPr>
              <w:t xml:space="preserve">the </w:t>
            </w:r>
            <w:r w:rsidRPr="00CF3EA2" w:rsidR="007D4058">
              <w:rPr>
                <w:rFonts w:eastAsia="Calibri"/>
                <w:szCs w:val="22"/>
              </w:rPr>
              <w:t xml:space="preserve">respective territory </w:t>
            </w:r>
            <w:r w:rsidRPr="00CF3EA2">
              <w:rPr>
                <w:rFonts w:eastAsia="Calibri"/>
                <w:szCs w:val="22"/>
              </w:rPr>
              <w:t>and aligning funding instruments through stakeholder-driven, integrated planning. Their use would facilitate synergies between the Connecting Europe Facility and cohesion policy funds and support a more coherent and efficient deployment of Union resources.</w:t>
            </w:r>
          </w:p>
        </w:tc>
      </w:tr>
    </w:tbl>
    <w:p w:rsidRPr="00CF3EA2" w:rsidR="00845BDA" w:rsidP="005D0B91" w:rsidRDefault="00845BDA" w14:paraId="0DC4AE26" w14:textId="77777777">
      <w:pPr>
        <w:jc w:val="center"/>
        <w:rPr>
          <w:rFonts w:eastAsia="Myriad Pro"/>
          <w:b/>
          <w:bCs/>
          <w:szCs w:val="22"/>
        </w:rPr>
      </w:pPr>
    </w:p>
    <w:p w:rsidRPr="00CF3EA2" w:rsidR="005D0B91" w:rsidP="00914C18" w:rsidRDefault="005D0B91" w14:paraId="50F77E7E" w14:textId="6EC791F0">
      <w:pPr>
        <w:keepNext/>
        <w:jc w:val="center"/>
        <w:rPr>
          <w:szCs w:val="22"/>
        </w:rPr>
      </w:pPr>
      <w:r w:rsidRPr="00CF3EA2">
        <w:rPr>
          <w:rFonts w:eastAsia="Myriad Pro"/>
          <w:b/>
          <w:bCs/>
          <w:szCs w:val="22"/>
        </w:rPr>
        <w:t xml:space="preserve">Amendment </w:t>
      </w:r>
      <w:r w:rsidRPr="00CF3EA2" w:rsidR="005A5D2B">
        <w:rPr>
          <w:rFonts w:eastAsia="Myriad Pro"/>
          <w:b/>
          <w:bCs/>
          <w:szCs w:val="22"/>
        </w:rPr>
        <w:t>1</w:t>
      </w:r>
      <w:r w:rsidR="0034574B">
        <w:rPr>
          <w:rFonts w:eastAsia="Myriad Pro"/>
          <w:b/>
          <w:bCs/>
          <w:szCs w:val="22"/>
        </w:rPr>
        <w:t>4</w:t>
      </w:r>
    </w:p>
    <w:p w:rsidRPr="00CF3EA2" w:rsidR="005D0B91" w:rsidP="00914C18" w:rsidRDefault="005D0B91" w14:paraId="41BC7639" w14:textId="6791C738">
      <w:pPr>
        <w:keepNext/>
        <w:spacing w:line="259" w:lineRule="auto"/>
        <w:jc w:val="center"/>
        <w:rPr>
          <w:rFonts w:eastAsia="Myriad Pro"/>
          <w:szCs w:val="22"/>
        </w:rPr>
      </w:pPr>
      <w:r w:rsidRPr="00CF3EA2">
        <w:rPr>
          <w:rFonts w:eastAsia="Myriad Pro"/>
          <w:szCs w:val="22"/>
        </w:rPr>
        <w:t>Article 9 – Eligibility, paragraph (2)</w:t>
      </w:r>
    </w:p>
    <w:p w:rsidRPr="00CF3EA2" w:rsidR="001854ED" w:rsidP="00914C18" w:rsidRDefault="001854ED" w14:paraId="5E94AD72" w14:textId="77777777">
      <w:pPr>
        <w:keepNext/>
        <w:spacing w:line="259" w:lineRule="auto"/>
        <w:jc w:val="center"/>
        <w:rPr>
          <w:szCs w:val="22"/>
        </w:rPr>
      </w:pPr>
    </w:p>
    <w:tbl>
      <w:tblPr>
        <w:tblW w:w="0" w:type="auto"/>
        <w:tblLook w:val="04A0" w:firstRow="1" w:lastRow="0" w:firstColumn="1" w:lastColumn="0" w:noHBand="0" w:noVBand="1"/>
      </w:tblPr>
      <w:tblGrid>
        <w:gridCol w:w="4502"/>
        <w:gridCol w:w="4504"/>
      </w:tblGrid>
      <w:tr w:rsidRPr="00CF3EA2" w:rsidR="00CF3EA2" w14:paraId="1F35CCEC"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00914C18" w:rsidRDefault="005D0B91" w14:paraId="7610495D" w14:textId="77777777">
            <w:pPr>
              <w:keepNext/>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00914C18" w:rsidRDefault="005D0B91" w14:paraId="69DB5AC3" w14:textId="77777777">
            <w:pPr>
              <w:keepNext/>
              <w:jc w:val="center"/>
              <w:rPr>
                <w:b/>
                <w:bCs/>
                <w:i/>
                <w:iCs/>
                <w:szCs w:val="22"/>
              </w:rPr>
            </w:pPr>
            <w:r w:rsidRPr="00CF3EA2">
              <w:rPr>
                <w:b/>
                <w:bCs/>
                <w:i/>
                <w:iCs/>
                <w:szCs w:val="22"/>
              </w:rPr>
              <w:t>CoR amendment</w:t>
            </w:r>
          </w:p>
        </w:tc>
      </w:tr>
      <w:tr w:rsidRPr="00CF3EA2" w:rsidR="00CF3EA2" w14:paraId="533B4D36"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6E034AA8" w14:textId="77777777">
            <w:pPr>
              <w:rPr>
                <w:szCs w:val="22"/>
              </w:rPr>
            </w:pPr>
            <w:r w:rsidRPr="00CF3EA2">
              <w:rPr>
                <w:szCs w:val="22"/>
              </w:rPr>
              <w:t>2. In award procedures under direct or indirect management, one or more of the following legal entities may be eligible to provide or to receive Union support:</w:t>
            </w:r>
          </w:p>
          <w:p w:rsidRPr="00CF3EA2" w:rsidR="005D0B91" w:rsidRDefault="005D0B91" w14:paraId="0F53EF78" w14:textId="77777777">
            <w:pPr>
              <w:rPr>
                <w:szCs w:val="22"/>
              </w:rPr>
            </w:pPr>
            <w:r w:rsidRPr="00CF3EA2">
              <w:rPr>
                <w:szCs w:val="22"/>
              </w:rPr>
              <w:t xml:space="preserve">(a) entities established in a Member </w:t>
            </w:r>
            <w:r w:rsidRPr="00CF3EA2">
              <w:rPr>
                <w:b/>
                <w:bCs/>
                <w:i/>
                <w:iCs/>
                <w:szCs w:val="22"/>
              </w:rPr>
              <w:t>States</w:t>
            </w:r>
            <w:r w:rsidRPr="00CF3EA2">
              <w:rPr>
                <w:szCs w:val="22"/>
              </w:rPr>
              <w:t>;</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F45B19" w:rsidP="00F45B19" w:rsidRDefault="00F45B19" w14:paraId="4949C16E" w14:textId="77777777">
            <w:pPr>
              <w:rPr>
                <w:szCs w:val="22"/>
              </w:rPr>
            </w:pPr>
            <w:r w:rsidRPr="00CF3EA2">
              <w:rPr>
                <w:szCs w:val="22"/>
              </w:rPr>
              <w:t>2. In award procedures under direct or indirect management, one or more of the following legal entities may be eligible to provide or to receive Union support:</w:t>
            </w:r>
          </w:p>
          <w:p w:rsidRPr="00CF3EA2" w:rsidR="00F45B19" w:rsidRDefault="00F45B19" w14:paraId="1293C06D" w14:textId="77777777">
            <w:pPr>
              <w:rPr>
                <w:rFonts w:eastAsia="Myriad Pro"/>
                <w:b/>
                <w:bCs/>
                <w:szCs w:val="22"/>
              </w:rPr>
            </w:pPr>
          </w:p>
          <w:p w:rsidRPr="00CF3EA2" w:rsidR="005D0B91" w:rsidRDefault="005D0B91" w14:paraId="22167961" w14:textId="4ABAB4D2">
            <w:pPr>
              <w:rPr>
                <w:rFonts w:eastAsia="Myriad Pro"/>
                <w:b/>
                <w:bCs/>
                <w:i/>
                <w:iCs/>
                <w:szCs w:val="22"/>
              </w:rPr>
            </w:pPr>
            <w:r w:rsidRPr="00CF3EA2">
              <w:rPr>
                <w:rFonts w:eastAsia="Myriad Pro"/>
                <w:szCs w:val="22"/>
              </w:rPr>
              <w:t xml:space="preserve">(a) entities established in a Member </w:t>
            </w:r>
            <w:r w:rsidRPr="00CF3EA2">
              <w:rPr>
                <w:rFonts w:eastAsia="Myriad Pro"/>
                <w:b/>
                <w:bCs/>
                <w:i/>
                <w:iCs/>
                <w:szCs w:val="22"/>
              </w:rPr>
              <w:t>State, including regional</w:t>
            </w:r>
            <w:r w:rsidR="00482F6C">
              <w:rPr>
                <w:rFonts w:eastAsia="Myriad Pro"/>
                <w:b/>
                <w:bCs/>
                <w:i/>
                <w:iCs/>
                <w:szCs w:val="22"/>
              </w:rPr>
              <w:t xml:space="preserve"> and local </w:t>
            </w:r>
            <w:r w:rsidRPr="00CF3EA2">
              <w:rPr>
                <w:rFonts w:eastAsia="Myriad Pro"/>
                <w:b/>
                <w:bCs/>
                <w:i/>
                <w:iCs/>
                <w:szCs w:val="22"/>
              </w:rPr>
              <w:t xml:space="preserve">authorities, European Groupings of Territorial Cooperation (EGTCs), public-law bodies managing </w:t>
            </w:r>
            <w:r w:rsidRPr="00CF3EA2" w:rsidR="00D22480">
              <w:rPr>
                <w:rFonts w:eastAsia="Myriad Pro"/>
                <w:b/>
                <w:bCs/>
                <w:i/>
                <w:iCs/>
                <w:szCs w:val="22"/>
              </w:rPr>
              <w:t>logistics platforms</w:t>
            </w:r>
            <w:r w:rsidR="00482F6C">
              <w:rPr>
                <w:rFonts w:eastAsia="Myriad Pro"/>
                <w:b/>
                <w:bCs/>
                <w:i/>
                <w:iCs/>
                <w:szCs w:val="22"/>
              </w:rPr>
              <w:t xml:space="preserve"> or multimodal nodes</w:t>
            </w:r>
            <w:r w:rsidRPr="00CF3EA2">
              <w:rPr>
                <w:rFonts w:eastAsia="Myriad Pro"/>
                <w:b/>
                <w:bCs/>
                <w:i/>
                <w:iCs/>
                <w:szCs w:val="22"/>
              </w:rPr>
              <w:t>, and cross-border regional cooperation</w:t>
            </w:r>
            <w:r w:rsidR="005D4525">
              <w:rPr>
                <w:rFonts w:eastAsia="Myriad Pro"/>
                <w:b/>
                <w:bCs/>
                <w:i/>
                <w:iCs/>
                <w:szCs w:val="22"/>
              </w:rPr>
              <w:t xml:space="preserve"> entities</w:t>
            </w:r>
            <w:r w:rsidRPr="00CF3EA2" w:rsidR="00A940C7">
              <w:rPr>
                <w:rFonts w:eastAsia="Myriad Pro"/>
                <w:szCs w:val="22"/>
              </w:rPr>
              <w:t>;</w:t>
            </w:r>
          </w:p>
        </w:tc>
      </w:tr>
    </w:tbl>
    <w:p w:rsidRPr="00CF3EA2" w:rsidR="005D0B91" w:rsidP="005D0B91" w:rsidRDefault="005D0B91" w14:paraId="250DFBB1"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7D682696"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47D7E6F" w14:textId="77777777">
            <w:pPr>
              <w:jc w:val="center"/>
              <w:rPr>
                <w:b/>
                <w:bCs/>
                <w:i/>
                <w:iCs/>
                <w:szCs w:val="22"/>
              </w:rPr>
            </w:pPr>
            <w:r w:rsidRPr="00CF3EA2">
              <w:rPr>
                <w:b/>
                <w:bCs/>
                <w:i/>
                <w:iCs/>
                <w:szCs w:val="22"/>
              </w:rPr>
              <w:t>Reason</w:t>
            </w:r>
          </w:p>
        </w:tc>
      </w:tr>
      <w:tr w:rsidRPr="00CF3EA2" w:rsidR="00CF3EA2" w14:paraId="6FA74A3C"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1F9D4686" w14:textId="77777777">
            <w:pPr>
              <w:rPr>
                <w:rFonts w:eastAsia="Calibri"/>
                <w:szCs w:val="22"/>
              </w:rPr>
            </w:pPr>
            <w:r w:rsidRPr="00CF3EA2">
              <w:rPr>
                <w:rFonts w:eastAsia="Calibri"/>
                <w:szCs w:val="22"/>
              </w:rPr>
              <w:t>Explicitly recognises LRAs and EGTCs as eligible, addressing structural participation barriers observed in previous CEF cycles.</w:t>
            </w:r>
          </w:p>
        </w:tc>
      </w:tr>
    </w:tbl>
    <w:p w:rsidRPr="00CF3EA2" w:rsidR="005D0B91" w:rsidP="005D0B91" w:rsidRDefault="005D0B91" w14:paraId="7FD7CB8A" w14:textId="77777777">
      <w:pPr>
        <w:rPr>
          <w:szCs w:val="22"/>
        </w:rPr>
      </w:pPr>
    </w:p>
    <w:p w:rsidRPr="00CF3EA2" w:rsidR="005D0B91" w:rsidP="005D0B91" w:rsidRDefault="005D0B91" w14:paraId="14A87521" w14:textId="77B7A6B1">
      <w:pPr>
        <w:jc w:val="center"/>
        <w:rPr>
          <w:szCs w:val="22"/>
        </w:rPr>
      </w:pPr>
      <w:r w:rsidRPr="00CF3EA2">
        <w:rPr>
          <w:rFonts w:eastAsia="Myriad Pro"/>
          <w:b/>
          <w:bCs/>
          <w:szCs w:val="22"/>
        </w:rPr>
        <w:t xml:space="preserve">Amendment </w:t>
      </w:r>
      <w:r w:rsidRPr="00CF3EA2" w:rsidR="0089708A">
        <w:rPr>
          <w:rFonts w:eastAsia="Myriad Pro"/>
          <w:b/>
          <w:bCs/>
          <w:szCs w:val="22"/>
        </w:rPr>
        <w:t>1</w:t>
      </w:r>
      <w:r w:rsidR="0034574B">
        <w:rPr>
          <w:rFonts w:eastAsia="Myriad Pro"/>
          <w:b/>
          <w:bCs/>
          <w:szCs w:val="22"/>
        </w:rPr>
        <w:t>5</w:t>
      </w:r>
    </w:p>
    <w:p w:rsidRPr="00CF3EA2" w:rsidR="005D0B91" w:rsidP="005D0B91" w:rsidRDefault="005D0B91" w14:paraId="1DA2408B" w14:textId="08CEE328">
      <w:pPr>
        <w:spacing w:line="259" w:lineRule="auto"/>
        <w:jc w:val="center"/>
        <w:rPr>
          <w:rFonts w:eastAsia="Myriad Pro"/>
          <w:szCs w:val="22"/>
        </w:rPr>
      </w:pPr>
      <w:r w:rsidRPr="00CF3EA2">
        <w:rPr>
          <w:rFonts w:eastAsia="Myriad Pro"/>
          <w:szCs w:val="22"/>
        </w:rPr>
        <w:t>Article 9 – Eligibility, paragraph (5)</w:t>
      </w:r>
    </w:p>
    <w:p w:rsidRPr="00CF3EA2" w:rsidR="001854ED" w:rsidP="005D0B91" w:rsidRDefault="001854ED" w14:paraId="03ED28DC" w14:textId="77777777">
      <w:pPr>
        <w:spacing w:line="259" w:lineRule="auto"/>
        <w:jc w:val="center"/>
        <w:rPr>
          <w:rFonts w:eastAsia="Myriad Pro"/>
          <w:szCs w:val="22"/>
        </w:rPr>
      </w:pPr>
    </w:p>
    <w:tbl>
      <w:tblPr>
        <w:tblW w:w="0" w:type="auto"/>
        <w:tblLook w:val="04A0" w:firstRow="1" w:lastRow="0" w:firstColumn="1" w:lastColumn="0" w:noHBand="0" w:noVBand="1"/>
      </w:tblPr>
      <w:tblGrid>
        <w:gridCol w:w="4502"/>
        <w:gridCol w:w="4504"/>
      </w:tblGrid>
      <w:tr w:rsidRPr="00CF3EA2" w:rsidR="00CF3EA2" w:rsidTr="17247AD2" w14:paraId="5C36FA90"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7492C7E5"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3E0B8D42" w14:textId="77777777">
            <w:pPr>
              <w:jc w:val="center"/>
              <w:rPr>
                <w:b/>
                <w:bCs/>
                <w:i/>
                <w:iCs/>
                <w:szCs w:val="22"/>
              </w:rPr>
            </w:pPr>
            <w:r w:rsidRPr="00CF3EA2">
              <w:rPr>
                <w:b/>
                <w:bCs/>
                <w:i/>
                <w:iCs/>
                <w:szCs w:val="22"/>
              </w:rPr>
              <w:t>CoR amendment</w:t>
            </w:r>
          </w:p>
        </w:tc>
      </w:tr>
      <w:tr w:rsidRPr="00CF3EA2" w:rsidR="00CF3EA2" w:rsidTr="17247AD2" w14:paraId="733DFFD1"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44373B22" w14:textId="77777777">
            <w:pPr>
              <w:spacing w:line="259" w:lineRule="auto"/>
              <w:rPr>
                <w:szCs w:val="22"/>
              </w:rPr>
            </w:pPr>
            <w:r w:rsidRPr="00CF3EA2">
              <w:rPr>
                <w:szCs w:val="22"/>
              </w:rPr>
              <w:t>5. As regards actions referred to in Article 3(2), point (a), of this Regulation, the assessment of proposals against the award criteria shall, where applicable, ensure that proposed actions are consistent with the corridor work plans and implementing acts referred to in Articles 54 and 55 of Regulation (EU) 2024/1679 and that they take into account the consultative opinion of the responsible European Coordinator pursuant to Article 52(9) of that Regulation.</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17247AD2" w:rsidRDefault="005D0B91" w14:paraId="15E45282" w14:textId="08D3DFD8">
            <w:pPr>
              <w:spacing w:line="259" w:lineRule="auto"/>
              <w:rPr>
                <w:rFonts w:eastAsia="Myriad Pro"/>
                <w:b/>
                <w:bCs/>
              </w:rPr>
            </w:pPr>
            <w:r>
              <w:t xml:space="preserve">5. As regards actions referred to in Article 3(2), point (a), of this Regulation, the assessment of proposals against the award criteria shall, where applicable, ensure that proposed actions are consistent with the corridor work plans and implementing acts referred to in Articles 54 and 55 of Regulation (EU) 2024/1679 and that they take into account the consultative opinion of the responsible European Coordinator pursuant to Article 52(9) of that Regulation. </w:t>
            </w:r>
            <w:r w:rsidRPr="17247AD2">
              <w:rPr>
                <w:rFonts w:eastAsia="Myriad Pro"/>
                <w:b/>
                <w:bCs/>
                <w:i/>
                <w:iCs/>
              </w:rPr>
              <w:t>Award procedures shall also take into account territorial</w:t>
            </w:r>
            <w:r w:rsidRPr="17247AD2" w:rsidR="000D599B">
              <w:rPr>
                <w:rFonts w:eastAsia="Myriad Pro"/>
                <w:b/>
                <w:bCs/>
                <w:i/>
                <w:iCs/>
              </w:rPr>
              <w:t xml:space="preserve"> accessibility and</w:t>
            </w:r>
            <w:r w:rsidRPr="17247AD2">
              <w:rPr>
                <w:rFonts w:eastAsia="Myriad Pro"/>
                <w:b/>
                <w:bCs/>
                <w:i/>
                <w:iCs/>
              </w:rPr>
              <w:t xml:space="preserve"> characteristics, including remoteness, demographic sparsity, insularity, mountain characteristics and cross-border relevance</w:t>
            </w:r>
            <w:r w:rsidRPr="17247AD2" w:rsidR="005D4525">
              <w:rPr>
                <w:rFonts w:eastAsia="Myriad Pro"/>
                <w:b/>
                <w:bCs/>
                <w:i/>
                <w:iCs/>
              </w:rPr>
              <w:t>, the contribution of the project to the connectivity of strategic nodes, hinterland areas and urban nodes, even where such areas are not part of the TEN-T</w:t>
            </w:r>
            <w:r w:rsidR="005E6A38">
              <w:rPr>
                <w:rFonts w:eastAsia="Myriad Pro"/>
                <w:b/>
                <w:bCs/>
                <w:i/>
                <w:iCs/>
              </w:rPr>
              <w:t xml:space="preserve"> </w:t>
            </w:r>
            <w:r w:rsidRPr="17247AD2" w:rsidR="005D4525">
              <w:rPr>
                <w:rFonts w:eastAsia="Myriad Pro"/>
                <w:b/>
                <w:bCs/>
                <w:i/>
                <w:iCs/>
              </w:rPr>
              <w:t>Core extended Network, as well as the specific situation and development needs of the eastern</w:t>
            </w:r>
            <w:r w:rsidRPr="17247AD2" w:rsidR="5948AD0D">
              <w:rPr>
                <w:rFonts w:eastAsia="Myriad Pro"/>
                <w:b/>
                <w:bCs/>
                <w:i/>
                <w:iCs/>
              </w:rPr>
              <w:t xml:space="preserve"> </w:t>
            </w:r>
            <w:r w:rsidRPr="17247AD2" w:rsidR="005D4525">
              <w:rPr>
                <w:rFonts w:eastAsia="Myriad Pro"/>
                <w:b/>
                <w:bCs/>
                <w:i/>
                <w:iCs/>
              </w:rPr>
              <w:t>border regions</w:t>
            </w:r>
            <w:r w:rsidRPr="17247AD2" w:rsidR="6A27F6D0">
              <w:rPr>
                <w:rFonts w:eastAsia="Myriad Pro"/>
                <w:b/>
                <w:bCs/>
                <w:i/>
                <w:iCs/>
              </w:rPr>
              <w:t>.</w:t>
            </w:r>
          </w:p>
        </w:tc>
      </w:tr>
    </w:tbl>
    <w:p w:rsidRPr="00CF3EA2" w:rsidR="005D0B91" w:rsidP="005D0B91" w:rsidRDefault="005D0B91" w14:paraId="2C8BF6C7"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26605A40"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108701E5" w14:textId="77777777">
            <w:pPr>
              <w:jc w:val="center"/>
              <w:rPr>
                <w:b/>
                <w:bCs/>
                <w:i/>
                <w:iCs/>
                <w:szCs w:val="22"/>
              </w:rPr>
            </w:pPr>
            <w:r w:rsidRPr="00CF3EA2">
              <w:rPr>
                <w:b/>
                <w:bCs/>
                <w:i/>
                <w:iCs/>
                <w:szCs w:val="22"/>
              </w:rPr>
              <w:t>Reason</w:t>
            </w:r>
          </w:p>
        </w:tc>
      </w:tr>
      <w:tr w:rsidRPr="00CF3EA2" w:rsidR="00CF3EA2" w14:paraId="2FF687F6"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59731B98" w14:textId="6C00EC37">
            <w:pPr>
              <w:rPr>
                <w:rFonts w:eastAsia="Calibri"/>
                <w:szCs w:val="22"/>
              </w:rPr>
            </w:pPr>
            <w:r w:rsidRPr="00CF3EA2">
              <w:rPr>
                <w:rFonts w:eastAsia="Calibri"/>
                <w:szCs w:val="22"/>
              </w:rPr>
              <w:t>Operationalises territorial cohesion in project selection and ensures fair competition for geographically disadvantaged regions</w:t>
            </w:r>
            <w:r w:rsidR="005D4525">
              <w:rPr>
                <w:rFonts w:eastAsia="Calibri"/>
                <w:szCs w:val="22"/>
              </w:rPr>
              <w:t xml:space="preserve"> </w:t>
            </w:r>
            <w:r w:rsidRPr="006A3171" w:rsidR="005D4525">
              <w:rPr>
                <w:rFonts w:eastAsia="Calibri"/>
                <w:szCs w:val="22"/>
              </w:rPr>
              <w:t>and takes into account the importance of strategic and urban nodes</w:t>
            </w:r>
            <w:r w:rsidRPr="00CF3EA2" w:rsidR="008728A6">
              <w:rPr>
                <w:rFonts w:eastAsia="Calibri"/>
                <w:szCs w:val="22"/>
              </w:rPr>
              <w:t>.</w:t>
            </w:r>
          </w:p>
        </w:tc>
      </w:tr>
    </w:tbl>
    <w:p w:rsidRPr="00CF3EA2" w:rsidR="005D0B91" w:rsidP="005D0B91" w:rsidRDefault="005D0B91" w14:paraId="1FCAB7DE" w14:textId="77777777">
      <w:pPr>
        <w:tabs>
          <w:tab w:val="left" w:pos="1276"/>
        </w:tabs>
        <w:jc w:val="left"/>
        <w:rPr>
          <w:rFonts w:eastAsia="Myriad Pro"/>
          <w:szCs w:val="22"/>
        </w:rPr>
      </w:pPr>
    </w:p>
    <w:p w:rsidRPr="00CF3EA2" w:rsidR="005D0B91" w:rsidP="005D0B91" w:rsidRDefault="005D0B91" w14:paraId="3EFC8EC6" w14:textId="5B82BC4D">
      <w:pPr>
        <w:jc w:val="center"/>
        <w:rPr>
          <w:szCs w:val="22"/>
        </w:rPr>
      </w:pPr>
      <w:r w:rsidRPr="00CF3EA2">
        <w:rPr>
          <w:rFonts w:eastAsia="Myriad Pro"/>
          <w:b/>
          <w:bCs/>
          <w:szCs w:val="22"/>
        </w:rPr>
        <w:t xml:space="preserve">Amendment </w:t>
      </w:r>
      <w:r w:rsidRPr="00CF3EA2" w:rsidR="0089708A">
        <w:rPr>
          <w:rFonts w:eastAsia="Myriad Pro"/>
          <w:b/>
          <w:bCs/>
          <w:szCs w:val="22"/>
        </w:rPr>
        <w:t>1</w:t>
      </w:r>
      <w:r w:rsidR="0034574B">
        <w:rPr>
          <w:rFonts w:eastAsia="Myriad Pro"/>
          <w:b/>
          <w:bCs/>
          <w:szCs w:val="22"/>
        </w:rPr>
        <w:t>6</w:t>
      </w:r>
    </w:p>
    <w:p w:rsidRPr="00CF3EA2" w:rsidR="005D0B91" w:rsidP="005D0B91" w:rsidRDefault="005D0B91" w14:paraId="79FE1493" w14:textId="7417AD3F">
      <w:pPr>
        <w:spacing w:line="259" w:lineRule="auto"/>
        <w:jc w:val="center"/>
        <w:rPr>
          <w:rFonts w:eastAsia="Myriad Pro"/>
          <w:szCs w:val="22"/>
        </w:rPr>
      </w:pPr>
      <w:r w:rsidRPr="00CF3EA2">
        <w:rPr>
          <w:rFonts w:eastAsia="Myriad Pro"/>
          <w:szCs w:val="22"/>
        </w:rPr>
        <w:t>Article 11 – Cross</w:t>
      </w:r>
      <w:r w:rsidRPr="00CF3EA2" w:rsidR="00E25AB6">
        <w:rPr>
          <w:rFonts w:eastAsia="Myriad Pro"/>
          <w:szCs w:val="22"/>
        </w:rPr>
        <w:t>-</w:t>
      </w:r>
      <w:r w:rsidRPr="00CF3EA2">
        <w:rPr>
          <w:rFonts w:eastAsia="Myriad Pro"/>
          <w:szCs w:val="22"/>
        </w:rPr>
        <w:t>border projects in the field of renewable energy, new paragraph (6)</w:t>
      </w:r>
    </w:p>
    <w:p w:rsidRPr="00CF3EA2" w:rsidR="001854ED" w:rsidP="005D0B91" w:rsidRDefault="001854ED" w14:paraId="484165AA" w14:textId="77777777">
      <w:pPr>
        <w:spacing w:line="259" w:lineRule="auto"/>
        <w:jc w:val="center"/>
        <w:rPr>
          <w:rFonts w:eastAsia="Myriad Pro"/>
          <w:szCs w:val="22"/>
        </w:rPr>
      </w:pPr>
    </w:p>
    <w:tbl>
      <w:tblPr>
        <w:tblW w:w="0" w:type="auto"/>
        <w:tblLook w:val="04A0" w:firstRow="1" w:lastRow="0" w:firstColumn="1" w:lastColumn="0" w:noHBand="0" w:noVBand="1"/>
      </w:tblPr>
      <w:tblGrid>
        <w:gridCol w:w="4502"/>
        <w:gridCol w:w="4504"/>
      </w:tblGrid>
      <w:tr w:rsidRPr="00CF3EA2" w:rsidR="00CF3EA2" w14:paraId="209C5ABA"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36832A8"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6F6C1631" w14:textId="77777777">
            <w:pPr>
              <w:jc w:val="center"/>
              <w:rPr>
                <w:b/>
                <w:bCs/>
                <w:i/>
                <w:iCs/>
                <w:szCs w:val="22"/>
              </w:rPr>
            </w:pPr>
            <w:r w:rsidRPr="00CF3EA2">
              <w:rPr>
                <w:b/>
                <w:bCs/>
                <w:i/>
                <w:iCs/>
                <w:szCs w:val="22"/>
              </w:rPr>
              <w:t>CoR amendment</w:t>
            </w:r>
          </w:p>
        </w:tc>
      </w:tr>
      <w:tr w:rsidRPr="00CF3EA2" w:rsidR="00CF3EA2" w14:paraId="3793422D"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9514E0A" w14:textId="77777777">
            <w:pPr>
              <w:rPr>
                <w:rFonts w:eastAsia="Calibri"/>
                <w:szCs w:val="22"/>
              </w:rPr>
            </w:pP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F2B9F83" w14:textId="77777777">
            <w:pPr>
              <w:rPr>
                <w:rFonts w:eastAsia="Myriad Pro"/>
                <w:b/>
                <w:bCs/>
                <w:i/>
                <w:iCs/>
                <w:szCs w:val="22"/>
              </w:rPr>
            </w:pPr>
            <w:r w:rsidRPr="00CF3EA2">
              <w:rPr>
                <w:rFonts w:eastAsia="Myriad Pro"/>
                <w:b/>
                <w:bCs/>
                <w:i/>
                <w:iCs/>
                <w:szCs w:val="22"/>
              </w:rPr>
              <w:t>The Programme shall support capacity-building and technical assistance measures aimed at strengthening the ability of local and regional authorities and other subnational entities to prepare, develop and implement high-quality project proposals eligible under the Connecting Europe Facility.</w:t>
            </w:r>
          </w:p>
        </w:tc>
      </w:tr>
    </w:tbl>
    <w:p w:rsidRPr="00CF3EA2" w:rsidR="005D0B91" w:rsidP="005D0B91" w:rsidRDefault="005D0B91" w14:paraId="275E8D2B"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36650DE3"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715A75C6" w14:textId="77777777">
            <w:pPr>
              <w:jc w:val="center"/>
              <w:rPr>
                <w:b/>
                <w:bCs/>
                <w:i/>
                <w:iCs/>
                <w:szCs w:val="22"/>
              </w:rPr>
            </w:pPr>
            <w:r w:rsidRPr="00CF3EA2">
              <w:rPr>
                <w:b/>
                <w:bCs/>
                <w:i/>
                <w:iCs/>
                <w:szCs w:val="22"/>
              </w:rPr>
              <w:t>Reason</w:t>
            </w:r>
          </w:p>
        </w:tc>
      </w:tr>
      <w:tr w:rsidRPr="00CF3EA2" w:rsidR="00CF3EA2" w14:paraId="734859E7"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5DD2991A" w14:textId="77777777">
            <w:pPr>
              <w:spacing w:line="259" w:lineRule="auto"/>
              <w:rPr>
                <w:rFonts w:eastAsia="Calibri"/>
                <w:szCs w:val="22"/>
              </w:rPr>
            </w:pPr>
            <w:r w:rsidRPr="00CF3EA2">
              <w:rPr>
                <w:rFonts w:eastAsia="Calibri"/>
                <w:szCs w:val="22"/>
              </w:rPr>
              <w:t>Many LRAs lack the administrative and technical capacity required to access CEF funding. Targeted support ensures more balanced territorial participation and improves the quality and maturity of project pipelines across the Union.</w:t>
            </w:r>
          </w:p>
        </w:tc>
      </w:tr>
    </w:tbl>
    <w:p w:rsidRPr="00CF3EA2" w:rsidR="005D0B91" w:rsidP="005D0B91" w:rsidRDefault="005D0B91" w14:paraId="39ADDC7E" w14:textId="77777777">
      <w:pPr>
        <w:jc w:val="center"/>
        <w:rPr>
          <w:rFonts w:eastAsia="Myriad Pro"/>
          <w:b/>
          <w:bCs/>
          <w:szCs w:val="22"/>
        </w:rPr>
      </w:pPr>
    </w:p>
    <w:p w:rsidRPr="00CF3EA2" w:rsidR="005D0B91" w:rsidP="005D0B91" w:rsidRDefault="005D0B91" w14:paraId="5DF0A510" w14:textId="417EB44F">
      <w:pPr>
        <w:jc w:val="center"/>
        <w:rPr>
          <w:szCs w:val="22"/>
        </w:rPr>
      </w:pPr>
      <w:r w:rsidRPr="00CF3EA2">
        <w:rPr>
          <w:rFonts w:eastAsia="Myriad Pro"/>
          <w:b/>
          <w:bCs/>
          <w:szCs w:val="22"/>
        </w:rPr>
        <w:t xml:space="preserve">Amendment </w:t>
      </w:r>
      <w:r w:rsidRPr="00CF3EA2" w:rsidR="0089708A">
        <w:rPr>
          <w:rFonts w:eastAsia="Myriad Pro"/>
          <w:b/>
          <w:bCs/>
          <w:szCs w:val="22"/>
        </w:rPr>
        <w:t>1</w:t>
      </w:r>
      <w:r w:rsidR="0034574B">
        <w:rPr>
          <w:rFonts w:eastAsia="Myriad Pro"/>
          <w:b/>
          <w:bCs/>
          <w:szCs w:val="22"/>
        </w:rPr>
        <w:t>7</w:t>
      </w:r>
    </w:p>
    <w:p w:rsidRPr="00CF3EA2" w:rsidR="005D0B91" w:rsidP="005D0B91" w:rsidRDefault="005D0B91" w14:paraId="73F9481A" w14:textId="0FE5F83D">
      <w:pPr>
        <w:spacing w:line="259" w:lineRule="auto"/>
        <w:jc w:val="center"/>
        <w:rPr>
          <w:rFonts w:eastAsia="Myriad Pro"/>
          <w:szCs w:val="22"/>
        </w:rPr>
      </w:pPr>
      <w:r w:rsidRPr="00CF3EA2">
        <w:rPr>
          <w:rFonts w:eastAsia="Myriad Pro"/>
          <w:szCs w:val="22"/>
        </w:rPr>
        <w:t>Article 13 – Delegated acts</w:t>
      </w:r>
    </w:p>
    <w:p w:rsidRPr="00CF3EA2" w:rsidR="001854ED" w:rsidP="005D0B91" w:rsidRDefault="001854ED" w14:paraId="0470E899" w14:textId="77777777">
      <w:pPr>
        <w:spacing w:line="259" w:lineRule="auto"/>
        <w:jc w:val="center"/>
        <w:rPr>
          <w:szCs w:val="22"/>
        </w:rPr>
      </w:pPr>
    </w:p>
    <w:tbl>
      <w:tblPr>
        <w:tblW w:w="0" w:type="auto"/>
        <w:tblLook w:val="04A0" w:firstRow="1" w:lastRow="0" w:firstColumn="1" w:lastColumn="0" w:noHBand="0" w:noVBand="1"/>
      </w:tblPr>
      <w:tblGrid>
        <w:gridCol w:w="4502"/>
        <w:gridCol w:w="4504"/>
      </w:tblGrid>
      <w:tr w:rsidRPr="00CF3EA2" w:rsidR="00CF3EA2" w14:paraId="3E039633"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3D4FFFDC"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411782D9" w14:textId="77777777">
            <w:pPr>
              <w:jc w:val="center"/>
              <w:rPr>
                <w:b/>
                <w:bCs/>
                <w:i/>
                <w:iCs/>
                <w:szCs w:val="22"/>
              </w:rPr>
            </w:pPr>
            <w:r w:rsidRPr="00CF3EA2">
              <w:rPr>
                <w:b/>
                <w:bCs/>
                <w:i/>
                <w:iCs/>
                <w:szCs w:val="22"/>
              </w:rPr>
              <w:t>CoR amendment</w:t>
            </w:r>
          </w:p>
        </w:tc>
      </w:tr>
      <w:tr w:rsidRPr="00CF3EA2" w:rsidR="00CF3EA2" w14:paraId="647563F1"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AA5F46D" w14:textId="77777777">
            <w:pPr>
              <w:rPr>
                <w:szCs w:val="22"/>
              </w:rPr>
            </w:pPr>
            <w:r w:rsidRPr="00CF3EA2">
              <w:rPr>
                <w:szCs w:val="22"/>
              </w:rPr>
              <w:t>Subject to Article 172, second paragraph, TFEU, the Commission is empowered to adopt delegated acts in accordance with Article 15 of this Regulation to amend the Annex to this Regulation regarding the indicative list of projects.</w:t>
            </w:r>
          </w:p>
          <w:p w:rsidRPr="00CF3EA2" w:rsidR="005D0B91" w:rsidRDefault="005D0B91" w14:paraId="3B9EC188" w14:textId="77777777">
            <w:pPr>
              <w:rPr>
                <w:szCs w:val="22"/>
              </w:rPr>
            </w:pPr>
            <w:r w:rsidRPr="00CF3EA2">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54734044" w14:textId="77777777">
            <w:pPr>
              <w:rPr>
                <w:rFonts w:eastAsia="Calibri"/>
                <w:b/>
                <w:bCs/>
                <w:i/>
                <w:iCs/>
                <w:szCs w:val="22"/>
              </w:rPr>
            </w:pPr>
            <w:r w:rsidRPr="00CF3EA2">
              <w:rPr>
                <w:szCs w:val="22"/>
              </w:rPr>
              <w:t xml:space="preserve">Subject to Article 172, second paragraph, TFEU, the Commission is empowered to adopt delegated acts in accordance with Article 15 of this Regulation to amend the Annex to this Regulation regarding the indicative list of projects. </w:t>
            </w:r>
            <w:r w:rsidRPr="00CF3EA2">
              <w:rPr>
                <w:rFonts w:eastAsia="Calibri"/>
                <w:b/>
                <w:bCs/>
                <w:i/>
                <w:iCs/>
                <w:szCs w:val="22"/>
              </w:rPr>
              <w:t>When amending the Annex, the Commission shall allow specific eligibility arrangements for Member States with structurally limited land borders or severe geographical constraints, permitting nationally significant projects with clear European added value to be regarded as having a cross-border dimension.</w:t>
            </w:r>
          </w:p>
        </w:tc>
      </w:tr>
    </w:tbl>
    <w:p w:rsidRPr="00CF3EA2" w:rsidR="005D0B91" w:rsidP="005D0B91" w:rsidRDefault="005D0B91" w14:paraId="0687FC55"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41537D0E"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00914C18" w:rsidRDefault="005D0B91" w14:paraId="29E7EBF2" w14:textId="77777777">
            <w:pPr>
              <w:keepNext/>
              <w:jc w:val="center"/>
              <w:rPr>
                <w:b/>
                <w:bCs/>
                <w:i/>
                <w:iCs/>
                <w:szCs w:val="22"/>
              </w:rPr>
            </w:pPr>
            <w:r w:rsidRPr="00CF3EA2">
              <w:rPr>
                <w:b/>
                <w:bCs/>
                <w:i/>
                <w:iCs/>
                <w:szCs w:val="22"/>
              </w:rPr>
              <w:t>Reason</w:t>
            </w:r>
          </w:p>
        </w:tc>
      </w:tr>
      <w:tr w:rsidRPr="00CF3EA2" w:rsidR="00CF3EA2" w14:paraId="5594A4F8"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00914C18" w:rsidRDefault="005D0B91" w14:paraId="3AF14945" w14:textId="77777777">
            <w:pPr>
              <w:keepNext/>
              <w:rPr>
                <w:rFonts w:eastAsia="Calibri"/>
                <w:szCs w:val="22"/>
              </w:rPr>
            </w:pPr>
            <w:r w:rsidRPr="00CF3EA2">
              <w:rPr>
                <w:rFonts w:eastAsia="Calibri"/>
                <w:szCs w:val="22"/>
              </w:rPr>
              <w:t>Ensures fair access for geographically constrained Member States where conventional cross-border criteria exclude vital national TEN-T links.</w:t>
            </w:r>
          </w:p>
        </w:tc>
      </w:tr>
    </w:tbl>
    <w:p w:rsidRPr="00CF3EA2" w:rsidR="00C24DB5" w:rsidP="005D0B91" w:rsidRDefault="00C24DB5" w14:paraId="5E5AA973" w14:textId="77777777">
      <w:pPr>
        <w:tabs>
          <w:tab w:val="left" w:pos="1276"/>
        </w:tabs>
        <w:jc w:val="left"/>
        <w:rPr>
          <w:rFonts w:eastAsia="Myriad Pro"/>
          <w:szCs w:val="22"/>
        </w:rPr>
      </w:pPr>
    </w:p>
    <w:p w:rsidRPr="00CF3EA2" w:rsidR="005D0B91" w:rsidP="005D0B91" w:rsidRDefault="005D0B91" w14:paraId="37D22CBE" w14:textId="34D8087A">
      <w:pPr>
        <w:jc w:val="center"/>
        <w:rPr>
          <w:szCs w:val="22"/>
        </w:rPr>
      </w:pPr>
      <w:r w:rsidRPr="00CF3EA2">
        <w:rPr>
          <w:rFonts w:eastAsia="Myriad Pro"/>
          <w:b/>
          <w:bCs/>
          <w:szCs w:val="22"/>
        </w:rPr>
        <w:t xml:space="preserve">Amendment </w:t>
      </w:r>
      <w:r w:rsidRPr="00CF3EA2" w:rsidR="005A5D2B">
        <w:rPr>
          <w:rFonts w:eastAsia="Myriad Pro"/>
          <w:b/>
          <w:bCs/>
          <w:szCs w:val="22"/>
        </w:rPr>
        <w:t>1</w:t>
      </w:r>
      <w:r w:rsidR="0034574B">
        <w:rPr>
          <w:rFonts w:eastAsia="Myriad Pro"/>
          <w:b/>
          <w:bCs/>
          <w:szCs w:val="22"/>
        </w:rPr>
        <w:t>8</w:t>
      </w:r>
    </w:p>
    <w:p w:rsidRPr="00CF3EA2" w:rsidR="005D0B91" w:rsidP="005D0B91" w:rsidRDefault="005D0B91" w14:paraId="150B3B4F" w14:textId="737FB90C">
      <w:pPr>
        <w:spacing w:line="259" w:lineRule="auto"/>
        <w:jc w:val="center"/>
        <w:rPr>
          <w:rFonts w:eastAsia="Myriad Pro"/>
          <w:szCs w:val="22"/>
        </w:rPr>
      </w:pPr>
      <w:r w:rsidRPr="00CF3EA2">
        <w:rPr>
          <w:rFonts w:eastAsia="Myriad Pro"/>
          <w:szCs w:val="22"/>
        </w:rPr>
        <w:t xml:space="preserve">Article 12 – Work programme, add </w:t>
      </w:r>
      <w:r w:rsidRPr="00CF3EA2" w:rsidR="00AF51EB">
        <w:rPr>
          <w:rFonts w:eastAsia="Myriad Pro"/>
          <w:szCs w:val="22"/>
        </w:rPr>
        <w:t xml:space="preserve">a </w:t>
      </w:r>
      <w:r w:rsidRPr="00CF3EA2">
        <w:rPr>
          <w:rFonts w:eastAsia="Myriad Pro"/>
          <w:szCs w:val="22"/>
        </w:rPr>
        <w:t>new paragraph (4)</w:t>
      </w:r>
    </w:p>
    <w:p w:rsidRPr="00CF3EA2" w:rsidR="001854ED" w:rsidP="005D0B91" w:rsidRDefault="001854ED" w14:paraId="2F2E2922" w14:textId="77777777">
      <w:pPr>
        <w:spacing w:line="259" w:lineRule="auto"/>
        <w:jc w:val="center"/>
        <w:rPr>
          <w:rFonts w:eastAsia="Myriad Pro"/>
          <w:szCs w:val="22"/>
        </w:rPr>
      </w:pPr>
    </w:p>
    <w:tbl>
      <w:tblPr>
        <w:tblW w:w="0" w:type="auto"/>
        <w:tblLook w:val="04A0" w:firstRow="1" w:lastRow="0" w:firstColumn="1" w:lastColumn="0" w:noHBand="0" w:noVBand="1"/>
      </w:tblPr>
      <w:tblGrid>
        <w:gridCol w:w="4502"/>
        <w:gridCol w:w="4504"/>
      </w:tblGrid>
      <w:tr w:rsidRPr="00CF3EA2" w:rsidR="00CF3EA2" w14:paraId="145BA8FF"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6AEF07B5"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6F07ABED" w14:textId="77777777">
            <w:pPr>
              <w:jc w:val="center"/>
              <w:rPr>
                <w:b/>
                <w:bCs/>
                <w:i/>
                <w:iCs/>
                <w:szCs w:val="22"/>
              </w:rPr>
            </w:pPr>
            <w:r w:rsidRPr="00CF3EA2">
              <w:rPr>
                <w:b/>
                <w:bCs/>
                <w:i/>
                <w:iCs/>
                <w:szCs w:val="22"/>
              </w:rPr>
              <w:t>CoR amendment</w:t>
            </w:r>
          </w:p>
        </w:tc>
      </w:tr>
      <w:tr w:rsidRPr="00CF3EA2" w:rsidR="00CF3EA2" w14:paraId="70F0CD67"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1B6F08E5" w14:textId="77777777">
            <w:pPr>
              <w:rPr>
                <w:szCs w:val="22"/>
              </w:rPr>
            </w:pPr>
            <w:r w:rsidRPr="00CF3EA2">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0DB4ECE5" w14:textId="4CBDEA61">
            <w:pPr>
              <w:rPr>
                <w:rFonts w:eastAsia="Calibri"/>
                <w:b/>
                <w:bCs/>
                <w:i/>
                <w:iCs/>
                <w:szCs w:val="22"/>
              </w:rPr>
            </w:pPr>
            <w:r w:rsidRPr="00CF3EA2">
              <w:rPr>
                <w:rFonts w:eastAsia="Calibri"/>
                <w:b/>
                <w:bCs/>
                <w:i/>
                <w:iCs/>
                <w:szCs w:val="22"/>
              </w:rPr>
              <w:t>(4) Work programmes shall be prepared with structured consultation of the relevant local and regional authorities, particularly where infrastructure is located on their territory</w:t>
            </w:r>
            <w:r w:rsidRPr="00CF3EA2" w:rsidR="00C37B69">
              <w:rPr>
                <w:rFonts w:eastAsia="Calibri"/>
                <w:b/>
                <w:bCs/>
                <w:i/>
                <w:iCs/>
                <w:szCs w:val="22"/>
              </w:rPr>
              <w:t>.</w:t>
            </w:r>
          </w:p>
        </w:tc>
      </w:tr>
    </w:tbl>
    <w:p w:rsidRPr="00CF3EA2" w:rsidR="005D0B91" w:rsidP="005D0B91" w:rsidRDefault="005D0B91" w14:paraId="6104DBCE"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2304D96A"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1271638D" w14:textId="77777777">
            <w:pPr>
              <w:jc w:val="center"/>
              <w:rPr>
                <w:b/>
                <w:bCs/>
                <w:i/>
                <w:iCs/>
                <w:szCs w:val="22"/>
              </w:rPr>
            </w:pPr>
            <w:r w:rsidRPr="00CF3EA2">
              <w:rPr>
                <w:b/>
                <w:bCs/>
                <w:i/>
                <w:iCs/>
                <w:szCs w:val="22"/>
              </w:rPr>
              <w:t>Reason</w:t>
            </w:r>
          </w:p>
        </w:tc>
      </w:tr>
      <w:tr w:rsidRPr="00CF3EA2" w:rsidR="00CF3EA2" w14:paraId="2CDE5569"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0C156C09" w14:textId="77777777">
            <w:pPr>
              <w:rPr>
                <w:rFonts w:eastAsia="Calibri"/>
                <w:szCs w:val="22"/>
              </w:rPr>
            </w:pPr>
            <w:r w:rsidRPr="00CF3EA2">
              <w:rPr>
                <w:rFonts w:eastAsia="Calibri"/>
                <w:szCs w:val="22"/>
              </w:rPr>
              <w:t>LRAs are often responsible for permitting, land-use and operational management; structured involvement improves deliverability.</w:t>
            </w:r>
          </w:p>
        </w:tc>
      </w:tr>
    </w:tbl>
    <w:p w:rsidRPr="00CF3EA2" w:rsidR="005D0B91" w:rsidP="005D0B91" w:rsidRDefault="005D0B91" w14:paraId="687F6333" w14:textId="77777777">
      <w:pPr>
        <w:jc w:val="center"/>
        <w:rPr>
          <w:rFonts w:eastAsia="Myriad Pro"/>
          <w:b/>
          <w:bCs/>
          <w:szCs w:val="22"/>
        </w:rPr>
      </w:pPr>
    </w:p>
    <w:p w:rsidRPr="00CF3EA2" w:rsidR="005D0B91" w:rsidP="005D0B91" w:rsidRDefault="005D0B91" w14:paraId="7A0D955C" w14:textId="0553F6D5">
      <w:pPr>
        <w:jc w:val="center"/>
        <w:rPr>
          <w:szCs w:val="22"/>
        </w:rPr>
      </w:pPr>
      <w:r w:rsidRPr="00CF3EA2">
        <w:rPr>
          <w:rFonts w:eastAsia="Myriad Pro"/>
          <w:b/>
          <w:bCs/>
          <w:szCs w:val="22"/>
        </w:rPr>
        <w:t xml:space="preserve">Amendment </w:t>
      </w:r>
      <w:r w:rsidR="0034574B">
        <w:rPr>
          <w:rFonts w:eastAsia="Myriad Pro"/>
          <w:b/>
          <w:bCs/>
          <w:szCs w:val="22"/>
        </w:rPr>
        <w:t>19</w:t>
      </w:r>
    </w:p>
    <w:p w:rsidRPr="00CF3EA2" w:rsidR="005D0B91" w:rsidP="005D0B91" w:rsidRDefault="005D0B91" w14:paraId="7627D198" w14:textId="378EEFE1">
      <w:pPr>
        <w:spacing w:line="259" w:lineRule="auto"/>
        <w:jc w:val="center"/>
        <w:rPr>
          <w:rFonts w:eastAsia="Myriad Pro"/>
          <w:szCs w:val="22"/>
        </w:rPr>
      </w:pPr>
      <w:r w:rsidRPr="00CF3EA2">
        <w:rPr>
          <w:rFonts w:eastAsia="Myriad Pro"/>
          <w:szCs w:val="22"/>
        </w:rPr>
        <w:t>Article 15 – Committee procedure, add</w:t>
      </w:r>
      <w:r w:rsidRPr="00CF3EA2" w:rsidR="00AF51EB">
        <w:rPr>
          <w:rFonts w:eastAsia="Myriad Pro"/>
          <w:szCs w:val="22"/>
        </w:rPr>
        <w:t xml:space="preserve"> a</w:t>
      </w:r>
      <w:r w:rsidRPr="00CF3EA2">
        <w:rPr>
          <w:rFonts w:eastAsia="Myriad Pro"/>
          <w:szCs w:val="22"/>
        </w:rPr>
        <w:t xml:space="preserve"> new paragraph </w:t>
      </w:r>
      <w:r w:rsidRPr="00CF3EA2" w:rsidR="00AF51EB">
        <w:rPr>
          <w:rFonts w:eastAsia="Myriad Pro"/>
          <w:szCs w:val="22"/>
        </w:rPr>
        <w:t>(</w:t>
      </w:r>
      <w:r w:rsidRPr="00CF3EA2">
        <w:rPr>
          <w:rFonts w:eastAsia="Myriad Pro"/>
          <w:szCs w:val="22"/>
        </w:rPr>
        <w:t>6</w:t>
      </w:r>
      <w:r w:rsidRPr="00CF3EA2" w:rsidR="00AF51EB">
        <w:rPr>
          <w:rFonts w:eastAsia="Myriad Pro"/>
          <w:szCs w:val="22"/>
        </w:rPr>
        <w:t>)</w:t>
      </w:r>
    </w:p>
    <w:p w:rsidRPr="00CF3EA2" w:rsidR="001854ED" w:rsidP="005D0B91" w:rsidRDefault="001854ED" w14:paraId="4FC652F5" w14:textId="77777777">
      <w:pPr>
        <w:spacing w:line="259" w:lineRule="auto"/>
        <w:jc w:val="center"/>
        <w:rPr>
          <w:rFonts w:eastAsia="Myriad Pro"/>
          <w:szCs w:val="22"/>
        </w:rPr>
      </w:pPr>
    </w:p>
    <w:tbl>
      <w:tblPr>
        <w:tblW w:w="0" w:type="auto"/>
        <w:tblLook w:val="04A0" w:firstRow="1" w:lastRow="0" w:firstColumn="1" w:lastColumn="0" w:noHBand="0" w:noVBand="1"/>
      </w:tblPr>
      <w:tblGrid>
        <w:gridCol w:w="4502"/>
        <w:gridCol w:w="4504"/>
      </w:tblGrid>
      <w:tr w:rsidRPr="00CF3EA2" w:rsidR="00CF3EA2" w14:paraId="56DA76D6"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70A0B910" w14:textId="77777777">
            <w:pPr>
              <w:jc w:val="center"/>
              <w:rPr>
                <w:b/>
                <w:bCs/>
                <w:i/>
                <w:iCs/>
                <w:szCs w:val="22"/>
              </w:rPr>
            </w:pPr>
            <w:r w:rsidRPr="00CF3EA2">
              <w:rPr>
                <w:b/>
                <w:bCs/>
                <w:i/>
                <w:iCs/>
                <w:szCs w:val="22"/>
              </w:rPr>
              <w:t xml:space="preserve">Text proposed by the Commission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60E89CF6" w14:textId="77777777">
            <w:pPr>
              <w:jc w:val="center"/>
              <w:rPr>
                <w:b/>
                <w:bCs/>
                <w:i/>
                <w:iCs/>
                <w:szCs w:val="22"/>
              </w:rPr>
            </w:pPr>
            <w:r w:rsidRPr="00CF3EA2">
              <w:rPr>
                <w:b/>
                <w:bCs/>
                <w:i/>
                <w:iCs/>
                <w:szCs w:val="22"/>
              </w:rPr>
              <w:t>CoR amendment</w:t>
            </w:r>
          </w:p>
        </w:tc>
      </w:tr>
      <w:tr w:rsidRPr="00CF3EA2" w:rsidR="00CF3EA2" w14:paraId="46BBA8C3" w14:textId="77777777">
        <w:trPr>
          <w:trHeight w:val="300"/>
        </w:trPr>
        <w:tc>
          <w:tcPr>
            <w:tcW w:w="4502"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160DD80C" w14:textId="77777777">
            <w:pPr>
              <w:rPr>
                <w:szCs w:val="22"/>
              </w:rPr>
            </w:pPr>
            <w:r w:rsidRPr="00CF3EA2">
              <w:rPr>
                <w:szCs w:val="22"/>
              </w:rPr>
              <w:t xml:space="preserve"> </w:t>
            </w:r>
          </w:p>
        </w:tc>
        <w:tc>
          <w:tcPr>
            <w:tcW w:w="4504"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C25F1D8" w14:textId="275C1B62">
            <w:pPr>
              <w:rPr>
                <w:rFonts w:eastAsia="Calibri"/>
                <w:b/>
                <w:bCs/>
                <w:i/>
                <w:iCs/>
                <w:szCs w:val="22"/>
              </w:rPr>
            </w:pPr>
            <w:r w:rsidRPr="00CF3EA2">
              <w:rPr>
                <w:rFonts w:eastAsia="Calibri"/>
                <w:b/>
                <w:bCs/>
                <w:i/>
                <w:iCs/>
                <w:szCs w:val="22"/>
              </w:rPr>
              <w:t xml:space="preserve">(6) The </w:t>
            </w:r>
            <w:r w:rsidRPr="00CF3EA2" w:rsidR="00AE7AB6">
              <w:rPr>
                <w:rFonts w:eastAsia="Calibri"/>
                <w:b/>
                <w:bCs/>
                <w:i/>
                <w:iCs/>
                <w:szCs w:val="22"/>
              </w:rPr>
              <w:t xml:space="preserve">European </w:t>
            </w:r>
            <w:r w:rsidRPr="00CF3EA2">
              <w:rPr>
                <w:rFonts w:eastAsia="Calibri"/>
                <w:b/>
                <w:bCs/>
                <w:i/>
                <w:iCs/>
                <w:szCs w:val="22"/>
              </w:rPr>
              <w:t>Committee of the Regions shall participate in the committee’s work as an observer, without voting rights.</w:t>
            </w:r>
          </w:p>
        </w:tc>
      </w:tr>
    </w:tbl>
    <w:p w:rsidRPr="00CF3EA2" w:rsidR="005D0B91" w:rsidP="005D0B91" w:rsidRDefault="005D0B91" w14:paraId="28460AA5" w14:textId="77777777">
      <w:pPr>
        <w:rPr>
          <w:rFonts w:eastAsia="Myriad Pro"/>
          <w:szCs w:val="22"/>
        </w:rPr>
      </w:pPr>
      <w:r w:rsidRPr="00CF3EA2">
        <w:rPr>
          <w:rFonts w:eastAsia="Myriad Pro"/>
          <w:szCs w:val="22"/>
        </w:rPr>
        <w:t xml:space="preserve"> </w:t>
      </w:r>
    </w:p>
    <w:tbl>
      <w:tblPr>
        <w:tblW w:w="0" w:type="auto"/>
        <w:tblLook w:val="04A0" w:firstRow="1" w:lastRow="0" w:firstColumn="1" w:lastColumn="0" w:noHBand="0" w:noVBand="1"/>
      </w:tblPr>
      <w:tblGrid>
        <w:gridCol w:w="9006"/>
      </w:tblGrid>
      <w:tr w:rsidRPr="00CF3EA2" w:rsidR="00CF3EA2" w14:paraId="558770E3"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RDefault="005D0B91" w14:paraId="22133290" w14:textId="77777777">
            <w:pPr>
              <w:jc w:val="center"/>
              <w:rPr>
                <w:b/>
                <w:bCs/>
                <w:i/>
                <w:iCs/>
                <w:szCs w:val="22"/>
              </w:rPr>
            </w:pPr>
            <w:r w:rsidRPr="00CF3EA2">
              <w:rPr>
                <w:b/>
                <w:bCs/>
                <w:i/>
                <w:iCs/>
                <w:szCs w:val="22"/>
              </w:rPr>
              <w:t>Reason</w:t>
            </w:r>
          </w:p>
        </w:tc>
      </w:tr>
      <w:tr w:rsidRPr="00CF3EA2" w:rsidR="00CF3EA2" w14:paraId="28980FCA" w14:textId="77777777">
        <w:trPr>
          <w:trHeight w:val="300"/>
        </w:trPr>
        <w:tc>
          <w:tcPr>
            <w:tcW w:w="9006" w:type="dxa"/>
            <w:tcBorders>
              <w:top w:val="single" w:color="auto" w:sz="8" w:space="0"/>
              <w:left w:val="single" w:color="auto" w:sz="8" w:space="0"/>
              <w:bottom w:val="single" w:color="auto" w:sz="8" w:space="0"/>
              <w:right w:val="single" w:color="auto" w:sz="8" w:space="0"/>
            </w:tcBorders>
            <w:tcMar>
              <w:left w:w="108" w:type="dxa"/>
              <w:right w:w="108" w:type="dxa"/>
            </w:tcMar>
          </w:tcPr>
          <w:p w:rsidRPr="00CF3EA2" w:rsidR="005D0B91" w:rsidP="00C12995" w:rsidRDefault="005D0B91" w14:paraId="4802A59B" w14:textId="77777777">
            <w:pPr>
              <w:rPr>
                <w:rFonts w:eastAsia="Calibri"/>
                <w:szCs w:val="22"/>
              </w:rPr>
            </w:pPr>
            <w:r w:rsidRPr="00CF3EA2">
              <w:rPr>
                <w:rFonts w:eastAsia="Calibri"/>
                <w:szCs w:val="22"/>
              </w:rPr>
              <w:t>Strengthens multilevel governance by ensuring that territorial considerations are systematically reflected during programme implementation, without affecting the committee’s decision-making powers.</w:t>
            </w:r>
          </w:p>
        </w:tc>
      </w:tr>
    </w:tbl>
    <w:p w:rsidRPr="00CF3EA2" w:rsidR="005D0B91" w:rsidP="0022340D" w:rsidRDefault="005D0B91" w14:paraId="2A439307" w14:textId="77777777">
      <w:pPr>
        <w:rPr>
          <w:szCs w:val="22"/>
        </w:rPr>
      </w:pPr>
    </w:p>
    <w:p w:rsidRPr="00CF3EA2" w:rsidR="00444A98" w:rsidP="0022340D" w:rsidRDefault="00444A98" w14:paraId="110D6A92" w14:textId="77777777">
      <w:pPr>
        <w:numPr>
          <w:ilvl w:val="0"/>
          <w:numId w:val="13"/>
        </w:numPr>
        <w:ind w:left="567" w:hanging="567"/>
        <w:rPr>
          <w:b/>
        </w:rPr>
      </w:pPr>
      <w:r w:rsidRPr="00CF3EA2">
        <w:rPr>
          <w:b/>
          <w:bCs/>
        </w:rPr>
        <w:t>POLICY</w:t>
      </w:r>
      <w:r w:rsidRPr="00CF3EA2">
        <w:rPr>
          <w:b/>
        </w:rPr>
        <w:t xml:space="preserve"> RECOMMENDATIONS</w:t>
      </w:r>
    </w:p>
    <w:p w:rsidRPr="00CF3EA2" w:rsidR="00444A98" w:rsidP="0022340D" w:rsidRDefault="00444A98" w14:paraId="4ABE1730" w14:textId="77777777"/>
    <w:p w:rsidRPr="00CF3EA2" w:rsidR="00444A98" w:rsidP="0022340D" w:rsidRDefault="00444A98" w14:paraId="798C7675" w14:textId="58481950">
      <w:r w:rsidRPr="00CF3EA2">
        <w:t xml:space="preserve">THE </w:t>
      </w:r>
      <w:r w:rsidRPr="00CF3EA2" w:rsidR="005C4B78">
        <w:t xml:space="preserve">EUROPEAN </w:t>
      </w:r>
      <w:r w:rsidRPr="00CF3EA2">
        <w:t>COMMITTEE OF THE REGIONS</w:t>
      </w:r>
      <w:r w:rsidRPr="00CF3EA2" w:rsidR="00F96651">
        <w:t xml:space="preserve"> (CoR)</w:t>
      </w:r>
    </w:p>
    <w:p w:rsidRPr="00CF3EA2" w:rsidR="00444A98" w:rsidP="0022340D" w:rsidRDefault="00444A98" w14:paraId="1CA96788" w14:textId="77777777"/>
    <w:p w:rsidRPr="00CF3EA2" w:rsidR="00AC5476" w:rsidP="0022758E" w:rsidRDefault="00DA125E" w14:paraId="57F76CC6" w14:textId="496550C5">
      <w:pPr>
        <w:pStyle w:val="Heading1"/>
        <w:ind w:left="567" w:hanging="567"/>
      </w:pPr>
      <w:r w:rsidRPr="00CF3EA2">
        <w:t>w</w:t>
      </w:r>
      <w:r w:rsidRPr="00CF3EA2" w:rsidR="009D6B56">
        <w:t>elcomes the continuation of the Connecting Europe Facility (CEF) program</w:t>
      </w:r>
      <w:r w:rsidRPr="00CF3EA2" w:rsidR="0057390A">
        <w:t>me</w:t>
      </w:r>
      <w:r w:rsidRPr="00CF3EA2" w:rsidR="009D6B56">
        <w:t xml:space="preserve"> beyond 2027</w:t>
      </w:r>
      <w:r w:rsidRPr="00CF3EA2" w:rsidR="00755B28">
        <w:t xml:space="preserve"> and u</w:t>
      </w:r>
      <w:r w:rsidRPr="00CF3EA2" w:rsidR="009907A0">
        <w:t>nderlines its important role in fostering regional development, especially in cross-border and metropolitan areas, improving the EU’s competitiveness, strengthening territorial cohesion</w:t>
      </w:r>
      <w:r w:rsidRPr="00CF3EA2" w:rsidR="000D599B">
        <w:t>,</w:t>
      </w:r>
      <w:r w:rsidRPr="00CF3EA2" w:rsidR="009907A0">
        <w:t xml:space="preserve"> supporting</w:t>
      </w:r>
      <w:r w:rsidRPr="00CF3EA2" w:rsidR="000D599B">
        <w:t xml:space="preserve"> decarbonisation of the energy sector, transition towards sustainable mobility and</w:t>
      </w:r>
      <w:r w:rsidRPr="00CF3EA2" w:rsidR="009907A0">
        <w:t xml:space="preserve"> the functioning of the EU single market;</w:t>
      </w:r>
    </w:p>
    <w:p w:rsidRPr="00CF3EA2" w:rsidR="00AC5476" w:rsidP="00B60D9E" w:rsidRDefault="00AC5476" w14:paraId="19BC2FD8" w14:textId="77777777">
      <w:pPr>
        <w:pStyle w:val="Heading1"/>
        <w:numPr>
          <w:ilvl w:val="0"/>
          <w:numId w:val="0"/>
        </w:numPr>
        <w:ind w:left="567" w:hanging="567"/>
      </w:pPr>
    </w:p>
    <w:p w:rsidRPr="00CF3EA2" w:rsidR="008E6FE4" w:rsidP="0022758E" w:rsidRDefault="00DA125E" w14:paraId="0186AEC5" w14:textId="66589CC7">
      <w:pPr>
        <w:pStyle w:val="Heading1"/>
        <w:ind w:left="567" w:hanging="567"/>
      </w:pPr>
      <w:r w:rsidRPr="00CF3EA2">
        <w:t>w</w:t>
      </w:r>
      <w:r w:rsidRPr="00CF3EA2" w:rsidR="00DD50D3">
        <w:t>elcomes the substantial increase in the CEF budget</w:t>
      </w:r>
      <w:r w:rsidRPr="00CF3EA2" w:rsidR="00AF51EB">
        <w:t>,</w:t>
      </w:r>
      <w:r w:rsidRPr="00CF3EA2" w:rsidR="00DD50D3">
        <w:t xml:space="preserve"> which will contribute to the completion of the TEN-T core and extended core network and help respond to the geopolitical threat posed by Russia’s war of aggression </w:t>
      </w:r>
      <w:r w:rsidRPr="00CF3EA2" w:rsidR="00C878D3">
        <w:t>against</w:t>
      </w:r>
      <w:r w:rsidRPr="00CF3EA2" w:rsidR="00DD50D3">
        <w:t xml:space="preserve"> Ukraine;</w:t>
      </w:r>
      <w:r w:rsidRPr="00CF3EA2" w:rsidR="000D599B">
        <w:t xml:space="preserve"> calls for </w:t>
      </w:r>
      <w:r w:rsidRPr="00CF3EA2" w:rsidR="005E640F">
        <w:t xml:space="preserve">the </w:t>
      </w:r>
      <w:r w:rsidRPr="00CF3EA2" w:rsidR="000D599B">
        <w:t>CEF to be implemented in a manner that does not undermine the objectives of economic, social and territorial cohesion as set out in Article 174 TFEU;</w:t>
      </w:r>
    </w:p>
    <w:p w:rsidRPr="00CF3EA2" w:rsidR="008E6FE4" w:rsidP="00B60D9E" w:rsidRDefault="008E6FE4" w14:paraId="2E1BCCAF" w14:textId="77777777">
      <w:pPr>
        <w:pStyle w:val="Heading1"/>
        <w:numPr>
          <w:ilvl w:val="0"/>
          <w:numId w:val="0"/>
        </w:numPr>
        <w:ind w:left="567" w:hanging="567"/>
      </w:pPr>
    </w:p>
    <w:p w:rsidR="00430B81" w:rsidP="0022758E" w:rsidRDefault="00430B81" w14:paraId="27E9B024" w14:textId="0A3BB455">
      <w:pPr>
        <w:pStyle w:val="Heading1"/>
        <w:ind w:left="567" w:hanging="567"/>
      </w:pPr>
      <w:r>
        <w:t>recalls that the recently</w:t>
      </w:r>
      <w:r w:rsidR="005E6A38">
        <w:t xml:space="preserve"> published</w:t>
      </w:r>
      <w:r>
        <w:t xml:space="preserve"> </w:t>
      </w:r>
      <w:r w:rsidR="005E6A38">
        <w:t>H</w:t>
      </w:r>
      <w:r w:rsidRPr="00430B81">
        <w:t>igh-</w:t>
      </w:r>
      <w:r w:rsidR="005E6A38">
        <w:t>S</w:t>
      </w:r>
      <w:r w:rsidRPr="00430B81">
        <w:t xml:space="preserve">peed </w:t>
      </w:r>
      <w:r w:rsidR="005E6A38">
        <w:t>R</w:t>
      </w:r>
      <w:r w:rsidRPr="00430B81">
        <w:t>ail and EU Ports Strategy highlight the scale of the investment challenge for European transport infrastructure, confirming that the resources currently available under CEF represent only a fraction of the overall</w:t>
      </w:r>
      <w:r>
        <w:t xml:space="preserve"> investment needs;</w:t>
      </w:r>
    </w:p>
    <w:p w:rsidRPr="00430B81" w:rsidR="00430B81" w:rsidP="006A3171" w:rsidRDefault="00430B81" w14:paraId="42344454" w14:textId="77777777"/>
    <w:p w:rsidRPr="00CF3EA2" w:rsidR="00352A23" w:rsidP="0022758E" w:rsidRDefault="005E640F" w14:paraId="5E0420DB" w14:textId="16ADA7C5">
      <w:pPr>
        <w:pStyle w:val="Heading1"/>
        <w:ind w:left="567" w:hanging="567"/>
      </w:pPr>
      <w:r w:rsidRPr="00CF3EA2">
        <w:t>points out</w:t>
      </w:r>
      <w:r w:rsidRPr="00CF3EA2" w:rsidR="000D599B">
        <w:t xml:space="preserve"> </w:t>
      </w:r>
      <w:r w:rsidRPr="00CF3EA2" w:rsidR="008E6FE4">
        <w:t xml:space="preserve">that, despite </w:t>
      </w:r>
      <w:r w:rsidRPr="00CF3EA2" w:rsidR="000D599B">
        <w:t xml:space="preserve">being implemented under direct </w:t>
      </w:r>
      <w:r w:rsidR="00430B81">
        <w:t xml:space="preserve">or indirect </w:t>
      </w:r>
      <w:r w:rsidRPr="00CF3EA2" w:rsidR="000D599B">
        <w:t>management,</w:t>
      </w:r>
      <w:r w:rsidRPr="00CF3EA2" w:rsidR="008E6FE4">
        <w:t xml:space="preserve"> the CEF</w:t>
      </w:r>
      <w:r w:rsidRPr="00CF3EA2" w:rsidR="000D599B">
        <w:t xml:space="preserve"> is of central importance to LRAs, given that the majority of TEN-T and TEN-E projects </w:t>
      </w:r>
      <w:r w:rsidRPr="00CF3EA2">
        <w:t>occur</w:t>
      </w:r>
      <w:r w:rsidRPr="00CF3EA2" w:rsidR="000D599B">
        <w:t xml:space="preserve"> at territorial level; highlights that </w:t>
      </w:r>
      <w:r w:rsidRPr="00CF3EA2" w:rsidR="00556F85">
        <w:t>the</w:t>
      </w:r>
      <w:r w:rsidRPr="00CF3EA2" w:rsidR="008E6FE4">
        <w:t xml:space="preserve"> </w:t>
      </w:r>
      <w:r w:rsidRPr="00CF3EA2" w:rsidR="009165D8">
        <w:t xml:space="preserve">role and </w:t>
      </w:r>
      <w:r w:rsidRPr="00CF3EA2" w:rsidR="008E6FE4">
        <w:t>potential</w:t>
      </w:r>
      <w:r w:rsidRPr="00CF3EA2" w:rsidR="00556F85">
        <w:t xml:space="preserve"> of</w:t>
      </w:r>
      <w:r w:rsidRPr="00CF3EA2" w:rsidR="00883C8F">
        <w:t xml:space="preserve"> </w:t>
      </w:r>
      <w:r w:rsidRPr="00CF3EA2" w:rsidR="00556F85">
        <w:t>LRA</w:t>
      </w:r>
      <w:r w:rsidRPr="00CF3EA2" w:rsidR="007B6DC5">
        <w:t>s</w:t>
      </w:r>
      <w:r w:rsidRPr="00CF3EA2" w:rsidR="008E6FE4">
        <w:t xml:space="preserve"> to contribute to better outcomes ha</w:t>
      </w:r>
      <w:r w:rsidRPr="00CF3EA2" w:rsidR="000421CE">
        <w:t>ve</w:t>
      </w:r>
      <w:r w:rsidRPr="00CF3EA2" w:rsidR="008E6FE4">
        <w:t xml:space="preserve"> so far not been fully utilised; therefore calls for their</w:t>
      </w:r>
      <w:r w:rsidRPr="00CF3EA2" w:rsidR="00EC626E">
        <w:t xml:space="preserve"> formal recognition and</w:t>
      </w:r>
      <w:r w:rsidRPr="00CF3EA2" w:rsidR="008E6FE4">
        <w:t xml:space="preserve"> </w:t>
      </w:r>
      <w:r w:rsidRPr="00CF3EA2" w:rsidR="006E31D1">
        <w:t>structured</w:t>
      </w:r>
      <w:r w:rsidRPr="00CF3EA2" w:rsidR="008E6FE4">
        <w:t xml:space="preserve"> involvement in CEF</w:t>
      </w:r>
      <w:r w:rsidRPr="00CF3EA2" w:rsidR="00EC626E">
        <w:t xml:space="preserve"> design, implementation,</w:t>
      </w:r>
      <w:r w:rsidRPr="00CF3EA2" w:rsidR="008E6FE4">
        <w:t xml:space="preserve"> governance, </w:t>
      </w:r>
      <w:r w:rsidRPr="00CF3EA2" w:rsidR="003B62E2">
        <w:t>monitoring and evaluation</w:t>
      </w:r>
      <w:r w:rsidRPr="00CF3EA2" w:rsidR="00EC626E">
        <w:t>, as their involvement determines whether EU-financed infrastructure achieves territorial coherence and local acceptance</w:t>
      </w:r>
      <w:r w:rsidRPr="00CF3EA2" w:rsidR="00AF51EB">
        <w:t>; f</w:t>
      </w:r>
      <w:r w:rsidRPr="00CF3EA2" w:rsidR="008E6FE4">
        <w:t xml:space="preserve">urther calls for the CoR to be granted observer status in relevant committees, in order to ensure that multilevel governance and territorial cohesion are fully reflected throughout the </w:t>
      </w:r>
      <w:r w:rsidRPr="00CF3EA2" w:rsidR="00575B3A">
        <w:t>CEF</w:t>
      </w:r>
      <w:r w:rsidRPr="00CF3EA2" w:rsidR="008E6FE4">
        <w:t xml:space="preserve"> implementation;</w:t>
      </w:r>
    </w:p>
    <w:p w:rsidRPr="00CF3EA2" w:rsidR="00BF2F4E" w:rsidP="00B60D9E" w:rsidRDefault="00BF2F4E" w14:paraId="37DD00B7" w14:textId="77777777">
      <w:pPr>
        <w:ind w:left="567" w:hanging="567"/>
      </w:pPr>
    </w:p>
    <w:p w:rsidRPr="00CF3EA2" w:rsidR="00352A23" w:rsidP="0022758E" w:rsidRDefault="00DA125E" w14:paraId="76CDFEA5" w14:textId="04384152">
      <w:pPr>
        <w:pStyle w:val="Heading1"/>
        <w:ind w:left="567" w:hanging="567"/>
      </w:pPr>
      <w:r w:rsidRPr="00CF3EA2">
        <w:rPr>
          <w:rFonts w:eastAsia="Myriad Pro"/>
        </w:rPr>
        <w:t>w</w:t>
      </w:r>
      <w:r w:rsidRPr="00CF3EA2" w:rsidR="009D6B56">
        <w:rPr>
          <w:rFonts w:eastAsia="Myriad Pro"/>
        </w:rPr>
        <w:t>elcomes the strong focus on cross-border infrastructure, noting that 127 NUTS-2 regions share internal borders, while at the same time calling for specific eligibility arrangements for Member States with limited land borders, in order to prevent their regions from being excluded due to geographical constraints or the lack of multimodal alternatives;</w:t>
      </w:r>
    </w:p>
    <w:p w:rsidRPr="00CF3EA2" w:rsidR="00352A23" w:rsidP="00B60D9E" w:rsidRDefault="00352A23" w14:paraId="6DC552B5" w14:textId="77777777">
      <w:pPr>
        <w:pStyle w:val="Heading1"/>
        <w:numPr>
          <w:ilvl w:val="0"/>
          <w:numId w:val="0"/>
        </w:numPr>
        <w:ind w:left="567" w:hanging="567"/>
      </w:pPr>
    </w:p>
    <w:p w:rsidRPr="00CF3EA2" w:rsidR="00A070AC" w:rsidP="0022758E" w:rsidRDefault="00DA125E" w14:paraId="1B5EF331" w14:textId="02A72418">
      <w:pPr>
        <w:pStyle w:val="Heading1"/>
        <w:ind w:left="567" w:hanging="567"/>
      </w:pPr>
      <w:r w:rsidRPr="00CF3EA2">
        <w:rPr>
          <w:rFonts w:eastAsia="Myriad Pro"/>
        </w:rPr>
        <w:t>c</w:t>
      </w:r>
      <w:r w:rsidRPr="00CF3EA2" w:rsidR="009D6B56">
        <w:rPr>
          <w:rFonts w:eastAsia="Myriad Pro"/>
        </w:rPr>
        <w:t>alls for award criteria to recognise the European added value of national missing links that unlock corridor functionality, especially in large, sparsely populated or geographically constrained EU regions</w:t>
      </w:r>
      <w:r w:rsidRPr="00CF3EA2" w:rsidR="001E0B51">
        <w:rPr>
          <w:rFonts w:eastAsia="Myriad Pro"/>
        </w:rPr>
        <w:t>;</w:t>
      </w:r>
      <w:r w:rsidR="00E34518">
        <w:rPr>
          <w:rFonts w:eastAsia="Myriad Pro"/>
        </w:rPr>
        <w:t xml:space="preserve"> and calls for </w:t>
      </w:r>
      <w:r w:rsidRPr="00E34518" w:rsidR="00E34518">
        <w:rPr>
          <w:rFonts w:eastAsia="Myriad Pro"/>
        </w:rPr>
        <w:t>mechanisms to ensure effective coordination and delivery of these projects, including linking EU funding to the fulfilment of agreed commitments and implementation</w:t>
      </w:r>
      <w:r w:rsidR="00E34518">
        <w:rPr>
          <w:rFonts w:eastAsia="Myriad Pro"/>
        </w:rPr>
        <w:t xml:space="preserve"> timelines;</w:t>
      </w:r>
    </w:p>
    <w:p w:rsidRPr="00CF3EA2" w:rsidR="00A070AC" w:rsidP="00B60D9E" w:rsidRDefault="00A070AC" w14:paraId="4F3FFC1A" w14:textId="254BBD5C">
      <w:pPr>
        <w:pStyle w:val="Heading1"/>
        <w:numPr>
          <w:ilvl w:val="0"/>
          <w:numId w:val="0"/>
        </w:numPr>
        <w:ind w:left="567" w:hanging="567"/>
      </w:pPr>
    </w:p>
    <w:p w:rsidRPr="00CF3EA2" w:rsidR="00787B8F" w:rsidP="0022758E" w:rsidRDefault="00DA125E" w14:paraId="24AD1B66" w14:textId="1E61E720">
      <w:pPr>
        <w:pStyle w:val="Heading1"/>
        <w:ind w:left="567" w:hanging="567"/>
        <w:rPr>
          <w:rFonts w:eastAsia="Myriad Pro"/>
        </w:rPr>
      </w:pPr>
      <w:r w:rsidRPr="00CF3EA2">
        <w:rPr>
          <w:rFonts w:eastAsia="Myriad Pro"/>
        </w:rPr>
        <w:t>u</w:t>
      </w:r>
      <w:r w:rsidRPr="00CF3EA2" w:rsidR="009D6B56">
        <w:rPr>
          <w:rFonts w:eastAsia="Myriad Pro"/>
        </w:rPr>
        <w:t>rges the Commission to explicitly recognise EGTCs and cross-border regional groupings as eligible coordinators and partners in CEF-funded actions</w:t>
      </w:r>
      <w:r w:rsidRPr="00CF3EA2" w:rsidR="00787B8F">
        <w:rPr>
          <w:rFonts w:eastAsia="Myriad Pro"/>
        </w:rPr>
        <w:t>;</w:t>
      </w:r>
    </w:p>
    <w:p w:rsidRPr="00CF3EA2" w:rsidR="00787B8F" w:rsidP="00B60D9E" w:rsidRDefault="00787B8F" w14:paraId="5B8F7AED" w14:textId="77777777">
      <w:pPr>
        <w:pStyle w:val="Heading1"/>
        <w:numPr>
          <w:ilvl w:val="0"/>
          <w:numId w:val="0"/>
        </w:numPr>
        <w:ind w:left="567" w:hanging="567"/>
        <w:rPr>
          <w:rFonts w:eastAsia="Myriad Pro"/>
        </w:rPr>
      </w:pPr>
    </w:p>
    <w:p w:rsidRPr="00CF3EA2" w:rsidR="00F82AA1" w:rsidP="0022758E" w:rsidRDefault="00DA125E" w14:paraId="4AEDFE20" w14:textId="077F5E1C">
      <w:pPr>
        <w:pStyle w:val="Heading1"/>
        <w:ind w:left="567" w:hanging="567"/>
        <w:rPr>
          <w:rFonts w:eastAsia="Myriad Pro"/>
        </w:rPr>
      </w:pPr>
      <w:r w:rsidRPr="00CF3EA2">
        <w:rPr>
          <w:rFonts w:eastAsia="Myriad Pro"/>
        </w:rPr>
        <w:t>s</w:t>
      </w:r>
      <w:r w:rsidRPr="00CF3EA2" w:rsidR="009D6B56">
        <w:rPr>
          <w:rFonts w:eastAsia="Myriad Pro"/>
        </w:rPr>
        <w:t>tresses the need for transparent multilevel coordination in corridor work plans and pipeline development, ensuring that regional needs are balanced with national priorities,</w:t>
      </w:r>
      <w:r w:rsidR="00E34518">
        <w:rPr>
          <w:rFonts w:eastAsia="Myriad Pro"/>
        </w:rPr>
        <w:t xml:space="preserve"> and that priorities reflect long-term territorial strategies and macro-regional frameworks</w:t>
      </w:r>
      <w:r w:rsidRPr="00CF3EA2" w:rsidR="009D6B56">
        <w:rPr>
          <w:rFonts w:eastAsia="Myriad Pro"/>
        </w:rPr>
        <w:t xml:space="preserve"> recalling the key role of </w:t>
      </w:r>
      <w:r w:rsidRPr="00CF3EA2" w:rsidR="0051142C">
        <w:rPr>
          <w:rFonts w:eastAsia="Myriad Pro"/>
        </w:rPr>
        <w:t>LRAs</w:t>
      </w:r>
      <w:r w:rsidRPr="00CF3EA2" w:rsidR="009D6B56">
        <w:rPr>
          <w:rFonts w:eastAsia="Myriad Pro"/>
        </w:rPr>
        <w:t xml:space="preserve"> in programming and permitting, as well as in the operational management of multimodal nodes, urban access infrastructure and feeder networks</w:t>
      </w:r>
      <w:r w:rsidRPr="00CF3EA2" w:rsidR="0051142C">
        <w:rPr>
          <w:rFonts w:eastAsia="Myriad Pro"/>
        </w:rPr>
        <w:t>;</w:t>
      </w:r>
      <w:r w:rsidR="005822FA">
        <w:rPr>
          <w:rFonts w:eastAsia="Myriad Pro"/>
        </w:rPr>
        <w:t xml:space="preserve"> calls, in particular, for </w:t>
      </w:r>
      <w:r w:rsidRPr="005822FA" w:rsidR="005822FA">
        <w:rPr>
          <w:rFonts w:eastAsia="Myriad Pro"/>
        </w:rPr>
        <w:t>project selection and award criteria to better take into account feeder connections linking rural, remote, island and sparsely populated areas to the core and extended core</w:t>
      </w:r>
      <w:r w:rsidR="005822FA">
        <w:rPr>
          <w:rFonts w:eastAsia="Myriad Pro"/>
        </w:rPr>
        <w:t xml:space="preserve"> networks;</w:t>
      </w:r>
    </w:p>
    <w:p w:rsidRPr="00CF3EA2" w:rsidR="00F82AA1" w:rsidP="00B60D9E" w:rsidRDefault="00F82AA1" w14:paraId="182BFFA4" w14:textId="77777777">
      <w:pPr>
        <w:pStyle w:val="Heading1"/>
        <w:numPr>
          <w:ilvl w:val="0"/>
          <w:numId w:val="0"/>
        </w:numPr>
        <w:ind w:left="567" w:hanging="567"/>
        <w:rPr>
          <w:rFonts w:eastAsia="Myriad Pro"/>
        </w:rPr>
      </w:pPr>
    </w:p>
    <w:p w:rsidRPr="00CF3EA2" w:rsidR="00AF1A16" w:rsidP="0022758E" w:rsidRDefault="00DA125E" w14:paraId="55BFDD66" w14:textId="02663905">
      <w:pPr>
        <w:pStyle w:val="Heading1"/>
        <w:ind w:left="567" w:hanging="567"/>
        <w:rPr>
          <w:rFonts w:eastAsia="Myriad Pro"/>
        </w:rPr>
      </w:pPr>
      <w:r w:rsidRPr="00CF3EA2">
        <w:t>n</w:t>
      </w:r>
      <w:r w:rsidRPr="00CF3EA2" w:rsidR="00E07143">
        <w:t xml:space="preserve">otes that </w:t>
      </w:r>
      <w:r w:rsidRPr="00CF3EA2" w:rsidR="003E1745">
        <w:t>certain regions</w:t>
      </w:r>
      <w:r w:rsidRPr="00CF3EA2" w:rsidR="00E07143">
        <w:t xml:space="preserve"> face structural disadvantages due to their geographical characteristics, and therefore calls for reinforced inclusion of territorial criteria in CEF award decisions, taking into account remoteness, demographic sparsity, </w:t>
      </w:r>
      <w:r w:rsidR="003276DC">
        <w:t xml:space="preserve">topographical constraints, </w:t>
      </w:r>
      <w:r w:rsidRPr="00CF3EA2" w:rsidR="00E07143">
        <w:t>accessibility constraints and cross-border impacts, in order to ensure their equal access to the CEF</w:t>
      </w:r>
      <w:r w:rsidRPr="00CF3EA2" w:rsidR="006D4DFA">
        <w:t>;</w:t>
      </w:r>
      <w:r w:rsidRPr="00CF3EA2" w:rsidR="00747184">
        <w:t xml:space="preserve"> notes that the provisions for outermost regions, including eligibility and co-financing rates, have been weakened compared to the current CEF, and calls for ensuring their continued access to the programme, including for energy storage and renewable energy projects, given their isolation from mainland networks; also calls for considering the reintroduction of specific eligibility criteria for outermost regions;</w:t>
      </w:r>
    </w:p>
    <w:p w:rsidRPr="00CF3EA2" w:rsidR="00AF1A16" w:rsidP="00B60D9E" w:rsidRDefault="00AF1A16" w14:paraId="7DEDA59C" w14:textId="77777777">
      <w:pPr>
        <w:pStyle w:val="Heading1"/>
        <w:numPr>
          <w:ilvl w:val="0"/>
          <w:numId w:val="0"/>
        </w:numPr>
        <w:ind w:left="567" w:hanging="567"/>
        <w:rPr>
          <w:rFonts w:eastAsia="Myriad Pro"/>
        </w:rPr>
      </w:pPr>
    </w:p>
    <w:p w:rsidRPr="00CF3EA2" w:rsidR="009D6B56" w:rsidP="0022758E" w:rsidRDefault="00DA125E" w14:paraId="70B51E28" w14:textId="5EE33EC0">
      <w:pPr>
        <w:pStyle w:val="Heading1"/>
        <w:ind w:left="567" w:hanging="567"/>
        <w:rPr>
          <w:rFonts w:eastAsia="Myriad Pro"/>
        </w:rPr>
      </w:pPr>
      <w:r w:rsidRPr="00CF3EA2">
        <w:rPr>
          <w:rFonts w:eastAsia="Myriad Pro"/>
        </w:rPr>
        <w:t>u</w:t>
      </w:r>
      <w:r w:rsidRPr="00CF3EA2" w:rsidR="009D6B56">
        <w:rPr>
          <w:rFonts w:eastAsia="Myriad Pro"/>
        </w:rPr>
        <w:t>rges the Commission to provide targeted technical assistance and support to LRAs with limited administrative capacity, addressing the participation gap</w:t>
      </w:r>
      <w:r w:rsidRPr="00CF3EA2" w:rsidR="006D4DFA">
        <w:rPr>
          <w:rFonts w:eastAsia="Myriad Pro"/>
        </w:rPr>
        <w:t>;</w:t>
      </w:r>
      <w:r w:rsidRPr="00CF3EA2" w:rsidR="00F01729">
        <w:rPr>
          <w:rFonts w:eastAsia="Myriad Pro"/>
        </w:rPr>
        <w:t xml:space="preserve"> in addition</w:t>
      </w:r>
      <w:r w:rsidRPr="00CF3EA2" w:rsidR="00E633B8">
        <w:rPr>
          <w:rFonts w:eastAsia="Myriad Pro"/>
        </w:rPr>
        <w:t>,</w:t>
      </w:r>
      <w:r w:rsidRPr="00CF3EA2" w:rsidR="00F01729">
        <w:rPr>
          <w:rFonts w:eastAsia="Myriad Pro"/>
        </w:rPr>
        <w:t xml:space="preserve"> invites the Commission</w:t>
      </w:r>
      <w:r w:rsidRPr="00CF3EA2" w:rsidR="00E633B8">
        <w:rPr>
          <w:rFonts w:eastAsia="Myriad Pro"/>
        </w:rPr>
        <w:t>,</w:t>
      </w:r>
      <w:r w:rsidRPr="00CF3EA2" w:rsidR="00F01729">
        <w:rPr>
          <w:rFonts w:eastAsia="Myriad Pro"/>
        </w:rPr>
        <w:t xml:space="preserve"> when selecting major projects and projects with significant territorial impact, to ensure that an appropriate territorial impact assessment is carried out, including impacts on regional development disparities and cross-border connectivity;</w:t>
      </w:r>
    </w:p>
    <w:p w:rsidRPr="00CF3EA2" w:rsidR="006D4DFA" w:rsidP="00B60D9E" w:rsidRDefault="006D4DFA" w14:paraId="7D28C2AD" w14:textId="77777777">
      <w:pPr>
        <w:ind w:left="567" w:hanging="567"/>
        <w:rPr>
          <w:rFonts w:eastAsia="Myriad Pro"/>
        </w:rPr>
      </w:pPr>
    </w:p>
    <w:p w:rsidRPr="00CF3EA2" w:rsidR="009D6B56" w:rsidP="00B60D9E" w:rsidRDefault="00DA125E" w14:paraId="07E47DBE" w14:textId="690301B7">
      <w:pPr>
        <w:pStyle w:val="Heading1"/>
        <w:ind w:left="567" w:hanging="567"/>
        <w:rPr>
          <w:rFonts w:eastAsia="Myriad Pro"/>
        </w:rPr>
      </w:pPr>
      <w:r w:rsidRPr="00CF3EA2">
        <w:rPr>
          <w:rFonts w:eastAsia="Myriad Pro"/>
        </w:rPr>
        <w:t>s</w:t>
      </w:r>
      <w:r w:rsidRPr="00CF3EA2" w:rsidR="009D6B56">
        <w:rPr>
          <w:rFonts w:eastAsia="Myriad Pro"/>
        </w:rPr>
        <w:t xml:space="preserve">trongly regrets that the proposal does not include urban nodes as a specific CEF objective, despite their central role in TEN-T functionality and </w:t>
      </w:r>
      <w:r w:rsidRPr="00CF3EA2" w:rsidR="008F7AB2">
        <w:rPr>
          <w:rFonts w:eastAsia="Myriad Pro"/>
        </w:rPr>
        <w:t>linkin</w:t>
      </w:r>
      <w:r w:rsidRPr="00CF3EA2" w:rsidR="0008392C">
        <w:rPr>
          <w:rFonts w:eastAsia="Myriad Pro"/>
        </w:rPr>
        <w:t>g TEN-T corridors with local urban infrastructure</w:t>
      </w:r>
      <w:r w:rsidRPr="00CF3EA2" w:rsidR="005149D4">
        <w:rPr>
          <w:rFonts w:eastAsia="Myriad Pro"/>
        </w:rPr>
        <w:t xml:space="preserve">. </w:t>
      </w:r>
      <w:r w:rsidRPr="00CF3EA2" w:rsidR="009D6B56">
        <w:rPr>
          <w:rFonts w:eastAsia="Myriad Pro"/>
        </w:rPr>
        <w:t xml:space="preserve">Calls for the explicit reintroduction of urban nodes into the Regulation, ensuring continuity with </w:t>
      </w:r>
      <w:r w:rsidRPr="00CF3EA2" w:rsidR="000467A8">
        <w:rPr>
          <w:rFonts w:eastAsia="Myriad Pro"/>
        </w:rPr>
        <w:t xml:space="preserve">previous </w:t>
      </w:r>
      <w:r w:rsidRPr="00CF3EA2" w:rsidR="009D6B56">
        <w:rPr>
          <w:rFonts w:eastAsia="Myriad Pro"/>
        </w:rPr>
        <w:t>CEF</w:t>
      </w:r>
      <w:r w:rsidRPr="00CF3EA2" w:rsidR="000467A8">
        <w:rPr>
          <w:rFonts w:eastAsia="Myriad Pro"/>
        </w:rPr>
        <w:t xml:space="preserve"> cycles</w:t>
      </w:r>
      <w:r w:rsidRPr="00CF3EA2" w:rsidR="002208B1">
        <w:rPr>
          <w:rFonts w:eastAsia="Myriad Pro"/>
        </w:rPr>
        <w:t>;</w:t>
      </w:r>
    </w:p>
    <w:p w:rsidRPr="00CF3EA2" w:rsidR="00B06B78" w:rsidP="00B60D9E" w:rsidRDefault="00B06B78" w14:paraId="7346C2EA" w14:textId="77777777">
      <w:pPr>
        <w:ind w:left="567" w:hanging="567"/>
        <w:rPr>
          <w:rFonts w:eastAsia="Myriad Pro"/>
        </w:rPr>
      </w:pPr>
    </w:p>
    <w:p w:rsidRPr="00CF3EA2" w:rsidR="003B074E" w:rsidP="00B60D9E" w:rsidRDefault="00DA125E" w14:paraId="1389AC3E" w14:textId="30FB8D85">
      <w:pPr>
        <w:pStyle w:val="Heading1"/>
        <w:ind w:left="567" w:hanging="567"/>
        <w:rPr>
          <w:rFonts w:eastAsia="Myriad Pro"/>
        </w:rPr>
      </w:pPr>
      <w:r w:rsidRPr="00CF3EA2">
        <w:rPr>
          <w:rFonts w:eastAsia="Myriad Pro"/>
        </w:rPr>
        <w:t>h</w:t>
      </w:r>
      <w:r w:rsidRPr="00CF3EA2" w:rsidR="009D6B56">
        <w:rPr>
          <w:rFonts w:eastAsia="Myriad Pro"/>
        </w:rPr>
        <w:t>ighlights the need to integrate urban-node relevance into project selection and award criteria, reflecting the concentration of bottlenecks and congestion around metropolitan areas</w:t>
      </w:r>
      <w:r w:rsidR="003276DC">
        <w:rPr>
          <w:rFonts w:eastAsia="Myriad Pro"/>
        </w:rPr>
        <w:t xml:space="preserve"> in </w:t>
      </w:r>
      <w:r w:rsidRPr="003276DC" w:rsidR="003276DC">
        <w:rPr>
          <w:rFonts w:eastAsia="Myriad Pro"/>
        </w:rPr>
        <w:t>the TEN-T network, while also taking into account their contribution to regional development and territorial cohesion; this should include, among others, logistics and multimodal platforms, last mile solutions, multimodal access infrastructure and urban freight distribution</w:t>
      </w:r>
      <w:r w:rsidR="003276DC">
        <w:rPr>
          <w:rFonts w:eastAsia="Myriad Pro"/>
        </w:rPr>
        <w:t xml:space="preserve"> systems</w:t>
      </w:r>
      <w:r w:rsidRPr="00CF3EA2" w:rsidR="00E61F14">
        <w:rPr>
          <w:rFonts w:eastAsia="Myriad Pro"/>
        </w:rPr>
        <w:t>;</w:t>
      </w:r>
    </w:p>
    <w:p w:rsidRPr="00CF3EA2" w:rsidR="00C51000" w:rsidP="00B60D9E" w:rsidRDefault="00C51000" w14:paraId="676A024A" w14:textId="77777777">
      <w:pPr>
        <w:ind w:left="567" w:hanging="567"/>
        <w:rPr>
          <w:rFonts w:eastAsia="Myriad Pro"/>
        </w:rPr>
      </w:pPr>
    </w:p>
    <w:p w:rsidRPr="00CF3EA2" w:rsidR="00C51000" w:rsidP="00B60D9E" w:rsidRDefault="00DA125E" w14:paraId="619500CD" w14:textId="194643F6">
      <w:pPr>
        <w:pStyle w:val="Heading1"/>
        <w:ind w:left="567" w:hanging="567"/>
      </w:pPr>
      <w:r w:rsidRPr="00CF3EA2">
        <w:rPr>
          <w:rFonts w:eastAsia="Myriad Pro"/>
        </w:rPr>
        <w:t>s</w:t>
      </w:r>
      <w:r w:rsidRPr="00CF3EA2" w:rsidR="00C51000">
        <w:rPr>
          <w:rFonts w:eastAsia="Myriad Pro"/>
        </w:rPr>
        <w:t xml:space="preserve">tresses that ports generate EU added value and play a strategic and cross-border role, and urges that a broad definition of </w:t>
      </w:r>
      <w:r w:rsidRPr="00CF3EA2" w:rsidR="00194452">
        <w:rPr>
          <w:rFonts w:eastAsia="Myriad Pro"/>
        </w:rPr>
        <w:t>‘</w:t>
      </w:r>
      <w:r w:rsidRPr="00CF3EA2" w:rsidR="00C51000">
        <w:rPr>
          <w:rFonts w:eastAsia="Myriad Pro"/>
        </w:rPr>
        <w:t>cross-border impact</w:t>
      </w:r>
      <w:r w:rsidRPr="00CF3EA2" w:rsidR="00194452">
        <w:rPr>
          <w:rFonts w:eastAsia="Myriad Pro"/>
        </w:rPr>
        <w:t>’</w:t>
      </w:r>
      <w:r w:rsidRPr="00CF3EA2" w:rsidR="00C51000">
        <w:rPr>
          <w:rFonts w:eastAsia="Myriad Pro"/>
        </w:rPr>
        <w:t xml:space="preserve"> be maintained for port-related investments;</w:t>
      </w:r>
      <w:r w:rsidRPr="00CF3EA2" w:rsidR="00AF4198">
        <w:rPr>
          <w:rFonts w:eastAsia="Myriad Pro"/>
        </w:rPr>
        <w:t xml:space="preserve"> calls for the CEF to support the development of the European Maritime Space by focusing on sea basins, helping to create motorways of the sea and short-distance maritime transport services that connect network ports to the rest of the EU;</w:t>
      </w:r>
    </w:p>
    <w:p w:rsidRPr="00CF3EA2" w:rsidR="003B074E" w:rsidP="00B60D9E" w:rsidRDefault="003B074E" w14:paraId="08C8D606" w14:textId="77777777">
      <w:pPr>
        <w:pStyle w:val="Heading1"/>
        <w:numPr>
          <w:ilvl w:val="0"/>
          <w:numId w:val="0"/>
        </w:numPr>
        <w:ind w:left="567" w:hanging="567"/>
        <w:rPr>
          <w:rFonts w:eastAsia="Myriad Pro"/>
        </w:rPr>
      </w:pPr>
    </w:p>
    <w:p w:rsidR="003276DC" w:rsidP="00B60D9E" w:rsidRDefault="003276DC" w14:paraId="278A0189" w14:textId="0E1C2ECB">
      <w:pPr>
        <w:pStyle w:val="Heading1"/>
        <w:ind w:left="567" w:hanging="567"/>
        <w:rPr>
          <w:rFonts w:eastAsia="Myriad Pro"/>
        </w:rPr>
      </w:pPr>
      <w:r>
        <w:rPr>
          <w:rFonts w:eastAsia="Myriad Pro"/>
        </w:rPr>
        <w:t xml:space="preserve">stresses the need to </w:t>
      </w:r>
      <w:r w:rsidRPr="003276DC">
        <w:rPr>
          <w:rFonts w:eastAsia="Myriad Pro"/>
        </w:rPr>
        <w:t>strengthen the connectivity of strategic international airports and their rail and road connections with the wider TEN-T network, in particular those that function as gateways to the EU and intercontinental connecting hubs, as well as regional airports that are vital for territorial cohesion, accessibility and c</w:t>
      </w:r>
      <w:r>
        <w:rPr>
          <w:rFonts w:eastAsia="Myriad Pro"/>
        </w:rPr>
        <w:t>ompetitiveness;</w:t>
      </w:r>
    </w:p>
    <w:p w:rsidRPr="006A3171" w:rsidR="00E935B7" w:rsidP="006A3171" w:rsidRDefault="00E935B7" w14:paraId="6A3BDE23" w14:textId="77777777">
      <w:pPr>
        <w:rPr>
          <w:rFonts w:eastAsia="Myriad Pro"/>
        </w:rPr>
      </w:pPr>
    </w:p>
    <w:p w:rsidRPr="00CF3EA2" w:rsidR="00620AA2" w:rsidP="00B60D9E" w:rsidRDefault="00DA125E" w14:paraId="6C91D139" w14:textId="4FB9D76B">
      <w:pPr>
        <w:pStyle w:val="Heading1"/>
        <w:ind w:left="567" w:hanging="567"/>
        <w:rPr>
          <w:rFonts w:eastAsia="Myriad Pro"/>
        </w:rPr>
      </w:pPr>
      <w:r w:rsidRPr="00CF3EA2">
        <w:rPr>
          <w:rFonts w:eastAsia="Myriad Pro"/>
        </w:rPr>
        <w:t>w</w:t>
      </w:r>
      <w:r w:rsidRPr="00CF3EA2" w:rsidR="003B074E">
        <w:rPr>
          <w:rFonts w:eastAsia="Myriad Pro"/>
        </w:rPr>
        <w:t xml:space="preserve">elcomes the substantial increase </w:t>
      </w:r>
      <w:r w:rsidRPr="00CF3EA2" w:rsidR="00194452">
        <w:rPr>
          <w:rFonts w:eastAsia="Myriad Pro"/>
        </w:rPr>
        <w:t xml:space="preserve">in </w:t>
      </w:r>
      <w:r w:rsidRPr="00CF3EA2" w:rsidR="003B074E">
        <w:rPr>
          <w:rFonts w:eastAsia="Myriad Pro"/>
        </w:rPr>
        <w:t>funding for military mobility and making it a dedicated CEF priority; welcomes, in the same vein, the Military Mobility Package addressing regulatory, infrastructure and capability barriers to seamless military mobility;</w:t>
      </w:r>
    </w:p>
    <w:p w:rsidRPr="00CF3EA2" w:rsidR="00620AA2" w:rsidP="00B60D9E" w:rsidRDefault="00620AA2" w14:paraId="76B0F530" w14:textId="77777777">
      <w:pPr>
        <w:pStyle w:val="Heading1"/>
        <w:numPr>
          <w:ilvl w:val="0"/>
          <w:numId w:val="0"/>
        </w:numPr>
        <w:ind w:left="567" w:hanging="567"/>
        <w:rPr>
          <w:rFonts w:eastAsia="Myriad Pro"/>
        </w:rPr>
      </w:pPr>
    </w:p>
    <w:p w:rsidRPr="00CF3EA2" w:rsidR="009D6B56" w:rsidP="00B60D9E" w:rsidRDefault="00DA125E" w14:paraId="3A5AAC09" w14:textId="3C6B9429">
      <w:pPr>
        <w:pStyle w:val="Heading1"/>
        <w:ind w:left="567" w:hanging="567"/>
        <w:rPr>
          <w:rFonts w:eastAsia="Myriad Pro"/>
        </w:rPr>
      </w:pPr>
      <w:r w:rsidRPr="00CF3EA2">
        <w:rPr>
          <w:rFonts w:eastAsia="Myriad Pro"/>
        </w:rPr>
        <w:t>n</w:t>
      </w:r>
      <w:r w:rsidRPr="00CF3EA2" w:rsidR="00620AA2">
        <w:rPr>
          <w:rFonts w:eastAsia="Myriad Pro"/>
        </w:rPr>
        <w:t>otes that the Military Mobility Package envisages multiple sources of financing for dual-use investments in addition to the CEF, and calls for ensuring synergies and complementarity in their implementation, with a view to avoiding both gaps and overlaps;</w:t>
      </w:r>
    </w:p>
    <w:p w:rsidRPr="00CF3EA2" w:rsidR="00620AA2" w:rsidP="00B60D9E" w:rsidRDefault="00620AA2" w14:paraId="10703C77" w14:textId="77777777">
      <w:pPr>
        <w:pStyle w:val="Heading1"/>
        <w:numPr>
          <w:ilvl w:val="0"/>
          <w:numId w:val="0"/>
        </w:numPr>
        <w:ind w:left="567" w:hanging="567"/>
        <w:rPr>
          <w:rFonts w:eastAsia="Myriad Pro"/>
        </w:rPr>
      </w:pPr>
    </w:p>
    <w:p w:rsidRPr="00CF3EA2" w:rsidR="009D6B56" w:rsidP="00B60D9E" w:rsidRDefault="00DA125E" w14:paraId="2109D612" w14:textId="6C987BFA">
      <w:pPr>
        <w:pStyle w:val="Heading1"/>
        <w:ind w:left="567" w:hanging="567"/>
        <w:rPr>
          <w:rFonts w:eastAsia="Myriad Pro"/>
        </w:rPr>
      </w:pPr>
      <w:r w:rsidRPr="00CF3EA2">
        <w:rPr>
          <w:rFonts w:eastAsia="Myriad Pro"/>
        </w:rPr>
        <w:t>s</w:t>
      </w:r>
      <w:r w:rsidRPr="00CF3EA2" w:rsidR="009D6B56">
        <w:rPr>
          <w:rFonts w:eastAsia="Myriad Pro"/>
        </w:rPr>
        <w:t>tresses that dual-use investments in military mobility must deliver civilian co-benefits, particularly for regional connectivity and resilience;</w:t>
      </w:r>
      <w:r w:rsidRPr="00CF3EA2" w:rsidR="00EC626E">
        <w:rPr>
          <w:rFonts w:eastAsia="Myriad Pro"/>
        </w:rPr>
        <w:t xml:space="preserve"> projects financed under the CEF, in particular in the fields of transport and military mobility, should not lead to the diversion of resources or attention away from less developed, peripheral, island, mountainous and cross-border regions;</w:t>
      </w:r>
    </w:p>
    <w:p w:rsidRPr="00CF3EA2" w:rsidR="00FA7444" w:rsidP="00B60D9E" w:rsidRDefault="00FA7444" w14:paraId="63019FC3" w14:textId="77777777">
      <w:pPr>
        <w:ind w:left="567" w:hanging="567"/>
        <w:rPr>
          <w:rFonts w:eastAsia="Myriad Pro"/>
        </w:rPr>
      </w:pPr>
    </w:p>
    <w:p w:rsidRPr="00CF3EA2" w:rsidR="009D6B56" w:rsidP="00B60D9E" w:rsidRDefault="00DA125E" w14:paraId="11663135" w14:textId="42CBDEB9">
      <w:pPr>
        <w:pStyle w:val="Heading1"/>
        <w:ind w:left="567" w:hanging="567"/>
        <w:rPr>
          <w:rFonts w:eastAsia="Myriad Pro"/>
        </w:rPr>
      </w:pPr>
      <w:r w:rsidRPr="00CF3EA2">
        <w:rPr>
          <w:rFonts w:eastAsia="Myriad Pro"/>
        </w:rPr>
        <w:t>ca</w:t>
      </w:r>
      <w:r w:rsidRPr="00CF3EA2" w:rsidR="009D6B56">
        <w:rPr>
          <w:rFonts w:eastAsia="Myriad Pro"/>
        </w:rPr>
        <w:t>lls for transparent, structured involvement of LRAs in the planning of dual-use infrastructure like ports, airports</w:t>
      </w:r>
      <w:r w:rsidRPr="00CF3EA2" w:rsidR="00387754">
        <w:rPr>
          <w:rFonts w:eastAsia="Myriad Pro"/>
        </w:rPr>
        <w:t>,</w:t>
      </w:r>
      <w:r w:rsidRPr="00CF3EA2" w:rsidR="009D6B56">
        <w:rPr>
          <w:rFonts w:eastAsia="Myriad Pro"/>
        </w:rPr>
        <w:t xml:space="preserve"> </w:t>
      </w:r>
      <w:r w:rsidRPr="00CF3EA2" w:rsidR="0021542A">
        <w:rPr>
          <w:rFonts w:eastAsia="Myriad Pro"/>
        </w:rPr>
        <w:t>roads</w:t>
      </w:r>
      <w:r w:rsidRPr="00CF3EA2" w:rsidR="00990722">
        <w:rPr>
          <w:rFonts w:eastAsia="Myriad Pro"/>
        </w:rPr>
        <w:t xml:space="preserve"> and</w:t>
      </w:r>
      <w:r w:rsidRPr="00CF3EA2" w:rsidR="009D6B56">
        <w:rPr>
          <w:rFonts w:eastAsia="Myriad Pro"/>
        </w:rPr>
        <w:t xml:space="preserve"> bridges, acknowledging their operational role in permitting and spatial planning;</w:t>
      </w:r>
    </w:p>
    <w:p w:rsidRPr="00CF3EA2" w:rsidR="00E61F14" w:rsidP="00B60D9E" w:rsidRDefault="00E61F14" w14:paraId="5564E665" w14:textId="77777777">
      <w:pPr>
        <w:ind w:left="567" w:hanging="567"/>
        <w:rPr>
          <w:rFonts w:eastAsia="Myriad Pro"/>
        </w:rPr>
      </w:pPr>
    </w:p>
    <w:p w:rsidRPr="00CF3EA2" w:rsidR="00141342" w:rsidP="00B60D9E" w:rsidRDefault="00DA125E" w14:paraId="0EC6C9D1" w14:textId="7C97035B">
      <w:pPr>
        <w:pStyle w:val="Heading1"/>
        <w:ind w:left="567" w:hanging="567"/>
      </w:pPr>
      <w:r w:rsidRPr="00CF3EA2">
        <w:t>n</w:t>
      </w:r>
      <w:r w:rsidRPr="00CF3EA2" w:rsidR="009D6B56">
        <w:t xml:space="preserve">otes that the Military Mobility Regulation operationalises four EU Priority Military Mobility Corridors, but that their precise routing and the underlying </w:t>
      </w:r>
      <w:r w:rsidRPr="00CF3EA2" w:rsidR="00A77E17">
        <w:t>‘</w:t>
      </w:r>
      <w:r w:rsidRPr="00CF3EA2" w:rsidR="00C20BD2">
        <w:t>m</w:t>
      </w:r>
      <w:r w:rsidRPr="00CF3EA2" w:rsidR="009D6B56">
        <w:t xml:space="preserve">ilitary </w:t>
      </w:r>
      <w:r w:rsidRPr="00CF3EA2" w:rsidR="00C20BD2">
        <w:t>r</w:t>
      </w:r>
      <w:r w:rsidRPr="00CF3EA2" w:rsidR="009D6B56">
        <w:t>equirements</w:t>
      </w:r>
      <w:r w:rsidRPr="00CF3EA2" w:rsidR="00A77E17">
        <w:t>’</w:t>
      </w:r>
      <w:r w:rsidRPr="00CF3EA2" w:rsidR="009D6B56">
        <w:t xml:space="preserve"> are largely not public</w:t>
      </w:r>
      <w:r w:rsidRPr="00CF3EA2" w:rsidR="00A77E17">
        <w:t>; c</w:t>
      </w:r>
      <w:r w:rsidRPr="00CF3EA2" w:rsidR="009D6B56">
        <w:t xml:space="preserve">alls for an appropriate balance </w:t>
      </w:r>
      <w:r w:rsidRPr="00CF3EA2" w:rsidR="00A77E17">
        <w:t xml:space="preserve">to be ensured </w:t>
      </w:r>
      <w:r w:rsidRPr="00CF3EA2" w:rsidR="009D6B56">
        <w:t>between confidentiality requirements and the need for LRAs to plan infrastructure adaptations, without compromising security considerations;</w:t>
      </w:r>
    </w:p>
    <w:p w:rsidRPr="00CF3EA2" w:rsidR="00141342" w:rsidP="00B60D9E" w:rsidRDefault="00141342" w14:paraId="58170EA8" w14:textId="77777777">
      <w:pPr>
        <w:pStyle w:val="Heading1"/>
        <w:numPr>
          <w:ilvl w:val="0"/>
          <w:numId w:val="0"/>
        </w:numPr>
        <w:ind w:left="567" w:hanging="567"/>
      </w:pPr>
    </w:p>
    <w:p w:rsidRPr="00CF3EA2" w:rsidR="009D6B56" w:rsidP="00B60D9E" w:rsidRDefault="00DA125E" w14:paraId="6067E7D2" w14:textId="5BBC88F8">
      <w:pPr>
        <w:pStyle w:val="Heading1"/>
        <w:ind w:left="567" w:hanging="567"/>
        <w:rPr>
          <w:rFonts w:eastAsia="Myriad Pro"/>
        </w:rPr>
      </w:pPr>
      <w:r w:rsidRPr="00CF3EA2">
        <w:rPr>
          <w:rFonts w:eastAsia="Myriad Pro"/>
        </w:rPr>
        <w:t>un</w:t>
      </w:r>
      <w:r w:rsidRPr="00CF3EA2" w:rsidR="009D6B56">
        <w:rPr>
          <w:rFonts w:eastAsia="Myriad Pro"/>
        </w:rPr>
        <w:t xml:space="preserve">derlines the need </w:t>
      </w:r>
      <w:r w:rsidRPr="00CF3EA2" w:rsidR="0067304F">
        <w:rPr>
          <w:rFonts w:eastAsia="Myriad Pro"/>
        </w:rPr>
        <w:t>to</w:t>
      </w:r>
      <w:r w:rsidRPr="00CF3EA2" w:rsidR="009D6B56">
        <w:rPr>
          <w:rFonts w:eastAsia="Myriad Pro"/>
        </w:rPr>
        <w:t xml:space="preserve"> enhance major cross-border energy interconnections</w:t>
      </w:r>
      <w:r w:rsidRPr="00CF3EA2" w:rsidR="00A77E17">
        <w:rPr>
          <w:rFonts w:eastAsia="Myriad Pro"/>
        </w:rPr>
        <w:t>,</w:t>
      </w:r>
      <w:r w:rsidRPr="00CF3EA2" w:rsidR="009D6B56">
        <w:rPr>
          <w:rFonts w:eastAsia="Myriad Pro"/>
        </w:rPr>
        <w:t xml:space="preserve"> which should be complemented with smaller-scale, territorially balanced</w:t>
      </w:r>
      <w:r w:rsidRPr="00CF3EA2" w:rsidR="00EC626E">
        <w:rPr>
          <w:rFonts w:eastAsia="Myriad Pro"/>
        </w:rPr>
        <w:t>, renewable</w:t>
      </w:r>
      <w:r w:rsidRPr="00CF3EA2" w:rsidR="009D6B56">
        <w:rPr>
          <w:rFonts w:eastAsia="Myriad Pro"/>
        </w:rPr>
        <w:t xml:space="preserve"> and community-based energy projects</w:t>
      </w:r>
      <w:r w:rsidRPr="00CF3EA2" w:rsidR="00EC626E">
        <w:rPr>
          <w:rFonts w:eastAsia="Myriad Pro"/>
        </w:rPr>
        <w:t>,</w:t>
      </w:r>
      <w:r w:rsidR="003276DC">
        <w:rPr>
          <w:rFonts w:eastAsia="Myriad Pro"/>
        </w:rPr>
        <w:t xml:space="preserve"> including distribution grids,</w:t>
      </w:r>
      <w:r w:rsidRPr="00CF3EA2" w:rsidR="00EC626E">
        <w:rPr>
          <w:rFonts w:eastAsia="Myriad Pro"/>
        </w:rPr>
        <w:t xml:space="preserve"> supporting strategic decentralisation, energy affordability and the resilience of the European energy system</w:t>
      </w:r>
      <w:r w:rsidRPr="00CF3EA2" w:rsidR="009D6B56">
        <w:rPr>
          <w:rFonts w:eastAsia="Myriad Pro"/>
        </w:rPr>
        <w:t>;</w:t>
      </w:r>
    </w:p>
    <w:p w:rsidRPr="00CF3EA2" w:rsidR="009D6B56" w:rsidP="00B60D9E" w:rsidRDefault="009D6B56" w14:paraId="4EECC75B" w14:textId="77777777">
      <w:pPr>
        <w:ind w:left="567" w:hanging="567"/>
        <w:rPr>
          <w:rFonts w:eastAsia="Myriad Pro"/>
          <w:u w:val="single"/>
        </w:rPr>
      </w:pPr>
    </w:p>
    <w:p w:rsidRPr="00CF3EA2" w:rsidR="009D6B56" w:rsidP="00B60D9E" w:rsidRDefault="00DA125E" w14:paraId="365B5F97" w14:textId="746951AF">
      <w:pPr>
        <w:pStyle w:val="Heading1"/>
        <w:ind w:left="567" w:hanging="567"/>
        <w:rPr>
          <w:rFonts w:eastAsia="Myriad Pro"/>
        </w:rPr>
      </w:pPr>
      <w:r w:rsidRPr="00CF3EA2">
        <w:rPr>
          <w:rFonts w:eastAsia="Myriad Pro"/>
        </w:rPr>
        <w:t>w</w:t>
      </w:r>
      <w:r w:rsidRPr="00CF3EA2" w:rsidR="009D6B56">
        <w:rPr>
          <w:rFonts w:eastAsia="Myriad Pro"/>
        </w:rPr>
        <w:t>elcomes the intention to improve coordination between CEF and NRPPs but warns that the proposal creates governance and timing risks for LRAs</w:t>
      </w:r>
      <w:r w:rsidRPr="00CF3EA2" w:rsidR="00A77E17">
        <w:rPr>
          <w:rFonts w:eastAsia="Myriad Pro"/>
        </w:rPr>
        <w:t xml:space="preserve">; </w:t>
      </w:r>
      <w:r w:rsidRPr="00CF3EA2" w:rsidR="006669AC">
        <w:rPr>
          <w:rFonts w:eastAsia="Myriad Pro"/>
        </w:rPr>
        <w:t xml:space="preserve">underlines the importance of </w:t>
      </w:r>
      <w:r w:rsidRPr="00CF3EA2" w:rsidR="009D6B56">
        <w:rPr>
          <w:rFonts w:eastAsia="Myriad Pro"/>
        </w:rPr>
        <w:t>ensuring full complementarity between CEF and NRPPs, avoiding displacement of regional transport priorities and preventing overlaps, gaps or competition between instruments</w:t>
      </w:r>
      <w:r w:rsidRPr="00CF3EA2" w:rsidR="006B4B43">
        <w:rPr>
          <w:rFonts w:eastAsia="Myriad Pro"/>
        </w:rPr>
        <w:t>;</w:t>
      </w:r>
    </w:p>
    <w:p w:rsidRPr="00CF3EA2" w:rsidR="0062699C" w:rsidP="00B60D9E" w:rsidRDefault="0062699C" w14:paraId="6D5BF095" w14:textId="77777777">
      <w:pPr>
        <w:ind w:left="567" w:hanging="567"/>
        <w:rPr>
          <w:rFonts w:eastAsia="Myriad Pro"/>
        </w:rPr>
      </w:pPr>
    </w:p>
    <w:p w:rsidRPr="00CF3EA2" w:rsidR="00264DEF" w:rsidP="00264DEF" w:rsidRDefault="00264DEF" w14:paraId="3032DA2B" w14:textId="74BD8697">
      <w:pPr>
        <w:pStyle w:val="Heading1"/>
        <w:ind w:left="567" w:hanging="567"/>
        <w:rPr>
          <w:rFonts w:eastAsia="Myriad Pro"/>
        </w:rPr>
      </w:pPr>
      <w:r>
        <w:rPr>
          <w:rFonts w:eastAsia="Myriad Pro"/>
        </w:rPr>
        <w:t xml:space="preserve">recalls the findings of </w:t>
      </w:r>
      <w:r w:rsidRPr="003276DC">
        <w:rPr>
          <w:rFonts w:eastAsia="Myriad Pro"/>
        </w:rPr>
        <w:t xml:space="preserve">the European Court of Auditors Special Report 02/2026 on EU transport infrastructure, which highlight significant delays and cost increases affecting major TEN-T projects and indicate that the completion target for the TEN-T core network by 2030 is unlikely to be met; stresses therefore the need to strengthen project planning, governance and coordination mechanisms, including better alignment between EU, national and regional investment planning, in order to ensure the timely and efficient implementation of TEN-T and maximise the effectiveness of CEF support; also </w:t>
      </w:r>
      <w:r w:rsidRPr="00CF3EA2">
        <w:rPr>
          <w:rFonts w:eastAsia="Myriad Pro"/>
        </w:rPr>
        <w:t xml:space="preserve">calls for </w:t>
      </w:r>
      <w:r>
        <w:rPr>
          <w:rFonts w:eastAsia="Myriad Pro"/>
        </w:rPr>
        <w:t xml:space="preserve">strengthening </w:t>
      </w:r>
      <w:r w:rsidRPr="00CF3EA2">
        <w:rPr>
          <w:rFonts w:eastAsia="Myriad Pro"/>
        </w:rPr>
        <w:t>coordination mechanisms between corridor coordinators, national authorities and LRAs to ensure alignment of corridor plans with sustainable mobility plans</w:t>
      </w:r>
      <w:r>
        <w:rPr>
          <w:rFonts w:eastAsia="Myriad Pro"/>
        </w:rPr>
        <w:t xml:space="preserve"> at the appropriate territorial level and with broader territorial development strategies;</w:t>
      </w:r>
    </w:p>
    <w:p w:rsidRPr="00CF3EA2" w:rsidR="00264DEF" w:rsidP="00264DEF" w:rsidRDefault="00264DEF" w14:paraId="29E86064" w14:textId="77777777">
      <w:pPr>
        <w:rPr>
          <w:rFonts w:eastAsia="Myriad Pro"/>
        </w:rPr>
      </w:pPr>
    </w:p>
    <w:p w:rsidR="00264DEF" w:rsidP="00B60D9E" w:rsidRDefault="00264DEF" w14:paraId="7A15A5FF" w14:textId="4139B5DD">
      <w:pPr>
        <w:pStyle w:val="Heading1"/>
        <w:ind w:left="567" w:hanging="567"/>
        <w:rPr>
          <w:rFonts w:eastAsia="Myriad Pro"/>
        </w:rPr>
      </w:pPr>
      <w:r>
        <w:rPr>
          <w:rFonts w:eastAsia="Myriad Pro"/>
        </w:rPr>
        <w:t xml:space="preserve">underlines the growing </w:t>
      </w:r>
      <w:r w:rsidRPr="00264DEF">
        <w:rPr>
          <w:rFonts w:eastAsia="Myriad Pro"/>
        </w:rPr>
        <w:t>importance of digital traffic and data management systems in ensuring the efficiency, interoperability and resilience of transport networks, involving all levels of governance: the EU, Member States, regions a</w:t>
      </w:r>
      <w:r>
        <w:rPr>
          <w:rFonts w:eastAsia="Myriad Pro"/>
        </w:rPr>
        <w:t>nd cities.</w:t>
      </w:r>
    </w:p>
    <w:p w:rsidRPr="00264DEF" w:rsidR="00264DEF" w:rsidP="006A3171" w:rsidRDefault="00264DEF" w14:paraId="3325B827" w14:textId="77777777">
      <w:pPr>
        <w:rPr>
          <w:rFonts w:eastAsia="Myriad Pro"/>
        </w:rPr>
      </w:pPr>
    </w:p>
    <w:p w:rsidR="00444A98" w:rsidP="00450EE1" w:rsidRDefault="00444A98" w14:paraId="3B498548" w14:textId="5350B924">
      <w:pPr>
        <w:rPr>
          <w:rFonts w:eastAsia="Myriad Pro"/>
        </w:rPr>
      </w:pPr>
    </w:p>
    <w:p w:rsidR="004D14F0" w:rsidP="00450EE1" w:rsidRDefault="004D14F0" w14:paraId="49AC6B6F" w14:textId="305C8BA6">
      <w:r w:rsidRPr="00CF3EA2">
        <w:t>Brussels,</w:t>
      </w:r>
      <w:r w:rsidRPr="00CF3EA2" w:rsidR="00587B26">
        <w:t xml:space="preserve"> </w:t>
      </w:r>
      <w:r w:rsidR="009A3FE8">
        <w:t>7 May 2026</w:t>
      </w:r>
      <w:r w:rsidR="00E935B7">
        <w:t>.</w:t>
      </w:r>
    </w:p>
    <w:p w:rsidRPr="000C12E9" w:rsidR="009A3FE8" w:rsidP="009A3FE8" w:rsidRDefault="009A3FE8" w14:paraId="5CA5B112" w14:textId="77777777">
      <w:pPr>
        <w:keepNext/>
        <w:keepLines/>
      </w:pPr>
    </w:p>
    <w:tbl>
      <w:tblPr>
        <w:tblW w:w="9289" w:type="dxa"/>
        <w:tblLayout w:type="fixed"/>
        <w:tblLook w:val="0000" w:firstRow="0" w:lastRow="0" w:firstColumn="0" w:lastColumn="0" w:noHBand="0" w:noVBand="0"/>
      </w:tblPr>
      <w:tblGrid>
        <w:gridCol w:w="4644"/>
        <w:gridCol w:w="4645"/>
      </w:tblGrid>
      <w:tr w:rsidRPr="000C12E9" w:rsidR="009A3FE8" w:rsidTr="00830B77" w14:paraId="43F65E08" w14:textId="77777777">
        <w:tc>
          <w:tcPr>
            <w:tcW w:w="4644" w:type="dxa"/>
          </w:tcPr>
          <w:p w:rsidR="00926B3D" w:rsidP="00830B77" w:rsidRDefault="009A3FE8" w14:paraId="6CEE623F" w14:textId="77777777">
            <w:pPr>
              <w:keepNext/>
              <w:keepLines/>
              <w:jc w:val="center"/>
              <w:rPr>
                <w:i/>
                <w:iCs/>
              </w:rPr>
            </w:pPr>
            <w:r w:rsidRPr="000C12E9">
              <w:rPr>
                <w:i/>
                <w:iCs/>
              </w:rPr>
              <w:t>The President</w:t>
            </w:r>
            <w:r w:rsidRPr="000C12E9">
              <w:rPr>
                <w:i/>
                <w:iCs/>
              </w:rPr>
              <w:br/>
              <w:t>of the European Committee of the Regions</w:t>
            </w:r>
          </w:p>
          <w:p w:rsidR="00926B3D" w:rsidP="00830B77" w:rsidRDefault="00926B3D" w14:paraId="665D92E5" w14:textId="77777777">
            <w:pPr>
              <w:keepNext/>
              <w:keepLines/>
              <w:jc w:val="center"/>
              <w:rPr>
                <w:i/>
                <w:iCs/>
              </w:rPr>
            </w:pPr>
          </w:p>
          <w:p w:rsidR="00926B3D" w:rsidP="00830B77" w:rsidRDefault="00926B3D" w14:paraId="6385A402" w14:textId="77777777">
            <w:pPr>
              <w:keepNext/>
              <w:keepLines/>
              <w:jc w:val="center"/>
              <w:rPr>
                <w:i/>
                <w:iCs/>
              </w:rPr>
            </w:pPr>
          </w:p>
          <w:p w:rsidR="00926B3D" w:rsidP="00830B77" w:rsidRDefault="00926B3D" w14:paraId="0F945B90" w14:textId="77777777">
            <w:pPr>
              <w:keepNext/>
              <w:keepLines/>
              <w:jc w:val="center"/>
              <w:rPr>
                <w:i/>
                <w:iCs/>
              </w:rPr>
            </w:pPr>
          </w:p>
          <w:p w:rsidR="00926B3D" w:rsidP="00830B77" w:rsidRDefault="00926B3D" w14:paraId="355A6EFA" w14:textId="77777777">
            <w:pPr>
              <w:keepNext/>
              <w:keepLines/>
              <w:jc w:val="center"/>
              <w:rPr>
                <w:i/>
                <w:iCs/>
              </w:rPr>
            </w:pPr>
          </w:p>
          <w:p w:rsidRPr="000C12E9" w:rsidR="009A3FE8" w:rsidP="00830B77" w:rsidRDefault="009A3FE8" w14:paraId="5B86D495" w14:textId="2F81C645">
            <w:pPr>
              <w:keepNext/>
              <w:keepLines/>
              <w:jc w:val="center"/>
            </w:pPr>
            <w:r w:rsidRPr="000C12E9">
              <w:t xml:space="preserve">Kata </w:t>
            </w:r>
            <w:r w:rsidRPr="000C12E9" w:rsidR="00926B3D">
              <w:t>TÜTTŐ</w:t>
            </w:r>
          </w:p>
        </w:tc>
        <w:tc>
          <w:tcPr>
            <w:tcW w:w="4645" w:type="dxa"/>
          </w:tcPr>
          <w:p w:rsidRPr="000C12E9" w:rsidR="009A3FE8" w:rsidP="00830B77" w:rsidRDefault="009A3FE8" w14:paraId="5E96382F" w14:textId="77777777">
            <w:pPr>
              <w:keepNext/>
              <w:keepLines/>
              <w:jc w:val="center"/>
            </w:pPr>
          </w:p>
        </w:tc>
      </w:tr>
      <w:tr w:rsidRPr="000C12E9" w:rsidR="009A3FE8" w:rsidTr="00830B77" w14:paraId="6833B5CB" w14:textId="77777777">
        <w:tc>
          <w:tcPr>
            <w:tcW w:w="4644" w:type="dxa"/>
          </w:tcPr>
          <w:p w:rsidRPr="000C12E9" w:rsidR="009A3FE8" w:rsidP="00830B77" w:rsidRDefault="009A3FE8" w14:paraId="5D823584" w14:textId="77777777">
            <w:pPr>
              <w:jc w:val="center"/>
            </w:pPr>
          </w:p>
        </w:tc>
        <w:tc>
          <w:tcPr>
            <w:tcW w:w="4645" w:type="dxa"/>
          </w:tcPr>
          <w:p w:rsidR="00926B3D" w:rsidP="00830B77" w:rsidRDefault="009A3FE8" w14:paraId="29ECF9F7" w14:textId="77777777">
            <w:pPr>
              <w:jc w:val="center"/>
              <w:rPr>
                <w:i/>
                <w:iCs/>
                <w:color w:val="000000" w:themeColor="text1"/>
              </w:rPr>
            </w:pPr>
            <w:r w:rsidRPr="000C12E9">
              <w:rPr>
                <w:i/>
                <w:iCs/>
              </w:rPr>
              <w:t>The Secretary-General</w:t>
            </w:r>
            <w:r w:rsidRPr="000C12E9">
              <w:rPr>
                <w:i/>
                <w:iCs/>
              </w:rPr>
              <w:br/>
              <w:t>of the European Committee of the Re</w:t>
            </w:r>
            <w:r w:rsidRPr="000C12E9">
              <w:rPr>
                <w:i/>
                <w:iCs/>
                <w:color w:val="000000" w:themeColor="text1"/>
              </w:rPr>
              <w:t>gions</w:t>
            </w:r>
          </w:p>
          <w:p w:rsidR="00926B3D" w:rsidP="00830B77" w:rsidRDefault="00926B3D" w14:paraId="03B6F8FB" w14:textId="77777777">
            <w:pPr>
              <w:jc w:val="center"/>
              <w:rPr>
                <w:i/>
                <w:iCs/>
                <w:color w:val="000000" w:themeColor="text1"/>
              </w:rPr>
            </w:pPr>
          </w:p>
          <w:p w:rsidR="00926B3D" w:rsidP="00830B77" w:rsidRDefault="00926B3D" w14:paraId="7C5300F4" w14:textId="77777777">
            <w:pPr>
              <w:jc w:val="center"/>
              <w:rPr>
                <w:i/>
                <w:iCs/>
                <w:color w:val="000000" w:themeColor="text1"/>
              </w:rPr>
            </w:pPr>
          </w:p>
          <w:p w:rsidR="00926B3D" w:rsidP="00830B77" w:rsidRDefault="00926B3D" w14:paraId="3A705F10" w14:textId="77777777">
            <w:pPr>
              <w:jc w:val="center"/>
              <w:rPr>
                <w:i/>
                <w:iCs/>
                <w:color w:val="000000" w:themeColor="text1"/>
              </w:rPr>
            </w:pPr>
          </w:p>
          <w:p w:rsidR="00926B3D" w:rsidP="00830B77" w:rsidRDefault="00926B3D" w14:paraId="69E08F70" w14:textId="77777777">
            <w:pPr>
              <w:jc w:val="center"/>
              <w:rPr>
                <w:i/>
                <w:iCs/>
                <w:color w:val="000000" w:themeColor="text1"/>
              </w:rPr>
            </w:pPr>
          </w:p>
          <w:p w:rsidRPr="000C12E9" w:rsidR="009A3FE8" w:rsidP="00830B77" w:rsidRDefault="009A3FE8" w14:paraId="674BF645" w14:textId="20A0110C">
            <w:pPr>
              <w:jc w:val="center"/>
              <w:rPr>
                <w:rFonts w:eastAsiaTheme="minorEastAsia"/>
              </w:rPr>
            </w:pPr>
            <w:r w:rsidRPr="000C12E9">
              <w:t xml:space="preserve">Petr </w:t>
            </w:r>
            <w:r w:rsidRPr="000C12E9" w:rsidR="00926B3D">
              <w:rPr>
                <w:rFonts w:eastAsiaTheme="minorEastAsia"/>
              </w:rPr>
              <w:t>BLÍŽKOVSKÝ</w:t>
            </w:r>
          </w:p>
        </w:tc>
      </w:tr>
    </w:tbl>
    <w:p w:rsidRPr="00CF3EA2" w:rsidR="009A3FE8" w:rsidP="00450EE1" w:rsidRDefault="009A3FE8" w14:paraId="5B4FB560" w14:textId="77777777">
      <w:pPr>
        <w:rPr>
          <w:rFonts w:eastAsia="Myriad Pro"/>
        </w:rPr>
      </w:pPr>
    </w:p>
    <w:p w:rsidRPr="00587B26" w:rsidR="00444A98" w:rsidP="003A043C" w:rsidRDefault="00444A98" w14:paraId="01DD63B8" w14:textId="04CCEE2D">
      <w:pPr>
        <w:numPr>
          <w:ilvl w:val="0"/>
          <w:numId w:val="13"/>
        </w:numPr>
        <w:ind w:left="567" w:hanging="567"/>
        <w:rPr>
          <w:b/>
          <w:bCs/>
        </w:rPr>
      </w:pPr>
      <w:r w:rsidRPr="00CF3EA2">
        <w:br w:type="page"/>
      </w:r>
      <w:r w:rsidRPr="00587B26">
        <w:rPr>
          <w:b/>
          <w:bCs/>
        </w:rPr>
        <w:t>PROCEDURE</w:t>
      </w:r>
    </w:p>
    <w:p w:rsidRPr="00587B26" w:rsidR="00444A98" w:rsidP="003A043C" w:rsidRDefault="00444A98" w14:paraId="25474DE1" w14:textId="77777777"/>
    <w:tbl>
      <w:tblPr>
        <w:tblW w:w="9289"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Look w:val="0000" w:firstRow="0" w:lastRow="0" w:firstColumn="0" w:lastColumn="0" w:noHBand="0" w:noVBand="0"/>
      </w:tblPr>
      <w:tblGrid>
        <w:gridCol w:w="3848"/>
        <w:gridCol w:w="5441"/>
      </w:tblGrid>
      <w:tr w:rsidRPr="00587B26" w:rsidR="00444A98" w:rsidTr="00183EE2" w14:paraId="33B445A0" w14:textId="77777777">
        <w:tc>
          <w:tcPr>
            <w:tcW w:w="3848" w:type="dxa"/>
            <w:noWrap/>
          </w:tcPr>
          <w:p w:rsidRPr="00587B26" w:rsidR="00444A98" w:rsidP="006D78CA" w:rsidRDefault="00444A98" w14:paraId="4000BD19" w14:textId="0E8B6E84">
            <w:pPr>
              <w:jc w:val="left"/>
              <w:rPr>
                <w:b/>
                <w:bCs/>
              </w:rPr>
            </w:pPr>
            <w:r w:rsidRPr="00587B26">
              <w:rPr>
                <w:b/>
                <w:bCs/>
              </w:rPr>
              <w:t>Title</w:t>
            </w:r>
          </w:p>
        </w:tc>
        <w:tc>
          <w:tcPr>
            <w:tcW w:w="5441" w:type="dxa"/>
            <w:noWrap/>
          </w:tcPr>
          <w:p w:rsidRPr="00587B26" w:rsidR="00444A98" w:rsidP="00B81924" w:rsidRDefault="00B81924" w14:paraId="7763334F" w14:textId="26FD0552">
            <w:pPr>
              <w:jc w:val="left"/>
            </w:pPr>
            <w:r w:rsidRPr="00587B26">
              <w:t>Connecting Europe Facility 2028-2034 Regulation</w:t>
            </w:r>
          </w:p>
        </w:tc>
      </w:tr>
      <w:tr w:rsidRPr="00587B26" w:rsidR="00444A98" w:rsidTr="00183EE2" w14:paraId="3D25714F" w14:textId="77777777">
        <w:tc>
          <w:tcPr>
            <w:tcW w:w="3848" w:type="dxa"/>
            <w:noWrap/>
          </w:tcPr>
          <w:p w:rsidRPr="00587B26" w:rsidR="00444A98" w:rsidP="006D78CA" w:rsidRDefault="00444A98" w14:paraId="25DFE291" w14:textId="5313E985">
            <w:pPr>
              <w:jc w:val="left"/>
              <w:rPr>
                <w:b/>
                <w:bCs/>
              </w:rPr>
            </w:pPr>
            <w:r w:rsidRPr="00587B26">
              <w:rPr>
                <w:b/>
                <w:bCs/>
              </w:rPr>
              <w:t>Reference(s)</w:t>
            </w:r>
          </w:p>
        </w:tc>
        <w:tc>
          <w:tcPr>
            <w:tcW w:w="5441" w:type="dxa"/>
            <w:noWrap/>
          </w:tcPr>
          <w:p w:rsidRPr="00587B26" w:rsidR="00444A98" w:rsidP="00B81924" w:rsidRDefault="00AA5FE2" w14:paraId="390B540A" w14:textId="77777777">
            <w:pPr>
              <w:jc w:val="left"/>
              <w:rPr>
                <w:rStyle w:val="Hyperlink"/>
                <w:i/>
                <w:iCs/>
              </w:rPr>
            </w:pPr>
            <w:hyperlink w:history="1" r:id="rId16">
              <w:r w:rsidRPr="00587B26" w:rsidR="00467804">
                <w:rPr>
                  <w:rStyle w:val="Hyperlink"/>
                  <w:i/>
                  <w:iCs/>
                </w:rPr>
                <w:t>COM(2025) 547 final – proposal for a Regulation of the European Parliament and of the Council establishing the Connecting Europe Facility for the period 2028-2034, amending Regulation (EU) 2024/1679 and repealing Regulation (EU) 2021/1153 [2025/0221 (COD)]</w:t>
              </w:r>
            </w:hyperlink>
          </w:p>
          <w:p w:rsidRPr="00587B26" w:rsidR="006669AC" w:rsidP="00B81924" w:rsidRDefault="006669AC" w14:paraId="626BC886" w14:textId="77777777">
            <w:pPr>
              <w:jc w:val="left"/>
              <w:rPr>
                <w:rStyle w:val="Hyperlink"/>
              </w:rPr>
            </w:pPr>
          </w:p>
          <w:p w:rsidRPr="00587B26" w:rsidR="006669AC" w:rsidP="00B81924" w:rsidRDefault="00AA5FE2" w14:paraId="1903AD8B" w14:textId="1606A479">
            <w:pPr>
              <w:jc w:val="left"/>
            </w:pPr>
            <w:hyperlink w:history="1" r:id="rId17">
              <w:r w:rsidRPr="00587B26" w:rsidR="006669AC">
                <w:rPr>
                  <w:rStyle w:val="Hyperlink"/>
                  <w:i/>
                  <w:iCs/>
                </w:rPr>
                <w:t>COM(2025) 847 final - proposal for a Regulation of the European Parliament and of the Council on establishing a framework of measures to facilitate the transport of military equipment, goods and personnel across the Union</w:t>
              </w:r>
            </w:hyperlink>
          </w:p>
        </w:tc>
      </w:tr>
      <w:tr w:rsidRPr="00587B26" w:rsidR="00444A98" w:rsidTr="00183EE2" w14:paraId="23E1F4AB" w14:textId="77777777">
        <w:tc>
          <w:tcPr>
            <w:tcW w:w="3848" w:type="dxa"/>
            <w:noWrap/>
          </w:tcPr>
          <w:p w:rsidRPr="00587B26" w:rsidR="00444A98" w:rsidP="006D78CA" w:rsidRDefault="00444A98" w14:paraId="6078A5EF" w14:textId="77777777">
            <w:pPr>
              <w:jc w:val="left"/>
              <w:rPr>
                <w:b/>
                <w:bCs/>
              </w:rPr>
            </w:pPr>
            <w:r w:rsidRPr="00587B26">
              <w:rPr>
                <w:b/>
                <w:bCs/>
              </w:rPr>
              <w:t>Legal basis</w:t>
            </w:r>
          </w:p>
        </w:tc>
        <w:tc>
          <w:tcPr>
            <w:tcW w:w="5441" w:type="dxa"/>
            <w:noWrap/>
          </w:tcPr>
          <w:p w:rsidRPr="00587B26" w:rsidR="00444A98" w:rsidP="00B81924" w:rsidRDefault="00245C98" w14:paraId="0F82B18C" w14:textId="755E1919">
            <w:pPr>
              <w:jc w:val="left"/>
            </w:pPr>
            <w:r w:rsidRPr="00587B26">
              <w:t xml:space="preserve">Art. 307 </w:t>
            </w:r>
            <w:r>
              <w:t>TFEU</w:t>
            </w:r>
          </w:p>
        </w:tc>
      </w:tr>
      <w:tr w:rsidRPr="00587B26" w:rsidR="00444A98" w:rsidTr="00183EE2" w14:paraId="204C723C" w14:textId="77777777">
        <w:tc>
          <w:tcPr>
            <w:tcW w:w="3848" w:type="dxa"/>
            <w:noWrap/>
          </w:tcPr>
          <w:p w:rsidRPr="00587B26" w:rsidR="00444A98" w:rsidP="006D78CA" w:rsidRDefault="00444A98" w14:paraId="2E740F6D" w14:textId="06F580EF">
            <w:pPr>
              <w:jc w:val="left"/>
              <w:rPr>
                <w:b/>
                <w:bCs/>
              </w:rPr>
            </w:pPr>
            <w:r w:rsidRPr="00587B26">
              <w:rPr>
                <w:b/>
                <w:bCs/>
              </w:rPr>
              <w:t>Procedural basis</w:t>
            </w:r>
          </w:p>
        </w:tc>
        <w:tc>
          <w:tcPr>
            <w:tcW w:w="5441" w:type="dxa"/>
            <w:noWrap/>
          </w:tcPr>
          <w:p w:rsidRPr="00587B26" w:rsidR="00B81924" w:rsidP="00B81924" w:rsidRDefault="00245C98" w14:paraId="35809121" w14:textId="35F5BC62">
            <w:pPr>
              <w:jc w:val="left"/>
            </w:pPr>
            <w:r w:rsidRPr="00587B26">
              <w:t>Rule 41(a)</w:t>
            </w:r>
          </w:p>
        </w:tc>
      </w:tr>
      <w:tr w:rsidRPr="00587B26" w:rsidR="00444A98" w:rsidTr="00183EE2" w14:paraId="1A91A5E6" w14:textId="77777777">
        <w:tc>
          <w:tcPr>
            <w:tcW w:w="3848" w:type="dxa"/>
          </w:tcPr>
          <w:p w:rsidRPr="00587B26" w:rsidR="00444A98" w:rsidP="006D78CA" w:rsidRDefault="00444A98" w14:paraId="2FC73A12" w14:textId="77777777">
            <w:pPr>
              <w:jc w:val="left"/>
            </w:pPr>
            <w:r w:rsidRPr="00587B26">
              <w:rPr>
                <w:b/>
                <w:bCs/>
              </w:rPr>
              <w:t>Date of Council/EP referral/Date of Commission letter</w:t>
            </w:r>
          </w:p>
        </w:tc>
        <w:tc>
          <w:tcPr>
            <w:tcW w:w="5441" w:type="dxa"/>
            <w:noWrap/>
          </w:tcPr>
          <w:p w:rsidRPr="00587B26" w:rsidR="00444A98" w:rsidP="00B81924" w:rsidRDefault="00B81924" w14:paraId="090B88F4" w14:textId="2C5C9B23">
            <w:pPr>
              <w:jc w:val="left"/>
            </w:pPr>
            <w:r w:rsidRPr="00587B26">
              <w:t>23 September 2025</w:t>
            </w:r>
          </w:p>
        </w:tc>
      </w:tr>
      <w:tr w:rsidRPr="00587B26" w:rsidR="00444A98" w:rsidTr="00183EE2" w14:paraId="5C79075B" w14:textId="77777777">
        <w:tc>
          <w:tcPr>
            <w:tcW w:w="3848" w:type="dxa"/>
          </w:tcPr>
          <w:p w:rsidRPr="00587B26" w:rsidR="00444A98" w:rsidP="006D78CA" w:rsidRDefault="00444A98" w14:paraId="6096374D" w14:textId="05E238FB">
            <w:pPr>
              <w:jc w:val="left"/>
            </w:pPr>
            <w:r w:rsidRPr="00587B26">
              <w:rPr>
                <w:b/>
                <w:bCs/>
              </w:rPr>
              <w:t>Date of Bureau/President</w:t>
            </w:r>
            <w:r w:rsidRPr="00587B26" w:rsidR="00FF5830">
              <w:rPr>
                <w:b/>
                <w:bCs/>
              </w:rPr>
              <w:t>’</w:t>
            </w:r>
            <w:r w:rsidRPr="00587B26">
              <w:rPr>
                <w:b/>
                <w:bCs/>
              </w:rPr>
              <w:t>s decision</w:t>
            </w:r>
          </w:p>
        </w:tc>
        <w:tc>
          <w:tcPr>
            <w:tcW w:w="5441" w:type="dxa"/>
            <w:noWrap/>
          </w:tcPr>
          <w:p w:rsidRPr="00587B26" w:rsidR="00444A98" w:rsidP="00B81924" w:rsidRDefault="00444A98" w14:paraId="7DD48180" w14:textId="751DF42F">
            <w:pPr>
              <w:jc w:val="left"/>
            </w:pPr>
          </w:p>
        </w:tc>
      </w:tr>
      <w:tr w:rsidRPr="00587B26" w:rsidR="00444A98" w:rsidTr="00183EE2" w14:paraId="7A07543E" w14:textId="77777777">
        <w:tc>
          <w:tcPr>
            <w:tcW w:w="3848" w:type="dxa"/>
            <w:noWrap/>
          </w:tcPr>
          <w:p w:rsidRPr="00587B26" w:rsidR="00444A98" w:rsidP="006D78CA" w:rsidRDefault="00444A98" w14:paraId="2A1C11A4" w14:textId="77777777">
            <w:pPr>
              <w:jc w:val="left"/>
              <w:rPr>
                <w:b/>
                <w:bCs/>
              </w:rPr>
            </w:pPr>
            <w:r w:rsidRPr="00587B26">
              <w:rPr>
                <w:b/>
                <w:bCs/>
              </w:rPr>
              <w:t>Commission responsible</w:t>
            </w:r>
          </w:p>
        </w:tc>
        <w:tc>
          <w:tcPr>
            <w:tcW w:w="5441" w:type="dxa"/>
            <w:noWrap/>
          </w:tcPr>
          <w:p w:rsidRPr="00587B26" w:rsidR="00444A98" w:rsidP="00B81924" w:rsidRDefault="00B81924" w14:paraId="11DD836B" w14:textId="7B221278">
            <w:pPr>
              <w:jc w:val="left"/>
            </w:pPr>
            <w:r w:rsidRPr="00587B26">
              <w:t>Commission for Territorial Cohesion Policy and EU Budget</w:t>
            </w:r>
          </w:p>
        </w:tc>
      </w:tr>
      <w:tr w:rsidRPr="00587B26" w:rsidR="00444A98" w:rsidTr="00183EE2" w14:paraId="7763E683" w14:textId="77777777">
        <w:tc>
          <w:tcPr>
            <w:tcW w:w="3848" w:type="dxa"/>
            <w:noWrap/>
          </w:tcPr>
          <w:p w:rsidRPr="00587B26" w:rsidR="00444A98" w:rsidP="006D78CA" w:rsidRDefault="00444A98" w14:paraId="0637CD75" w14:textId="77777777">
            <w:pPr>
              <w:jc w:val="left"/>
              <w:rPr>
                <w:b/>
                <w:bCs/>
              </w:rPr>
            </w:pPr>
            <w:r w:rsidRPr="00587B26">
              <w:rPr>
                <w:b/>
                <w:bCs/>
              </w:rPr>
              <w:t>Rapporteur</w:t>
            </w:r>
          </w:p>
        </w:tc>
        <w:tc>
          <w:tcPr>
            <w:tcW w:w="5441" w:type="dxa"/>
            <w:noWrap/>
          </w:tcPr>
          <w:p w:rsidRPr="00587B26" w:rsidR="00444A98" w:rsidP="00B81924" w:rsidRDefault="00B81924" w14:paraId="25D1A998" w14:textId="174B2C12">
            <w:pPr>
              <w:jc w:val="left"/>
            </w:pPr>
            <w:r w:rsidRPr="00587B26">
              <w:t xml:space="preserve">Juraj </w:t>
            </w:r>
            <w:r w:rsidR="008A34DB">
              <w:t>Droba</w:t>
            </w:r>
            <w:r w:rsidRPr="00587B26" w:rsidR="008A34DB">
              <w:t xml:space="preserve"> </w:t>
            </w:r>
            <w:r w:rsidRPr="00587B26">
              <w:t>(SK/ECR), Chairman of the Bratislava self-governing Region</w:t>
            </w:r>
          </w:p>
        </w:tc>
      </w:tr>
      <w:tr w:rsidRPr="00587B26" w:rsidR="00444A98" w:rsidTr="00183EE2" w14:paraId="50CFA60D" w14:textId="77777777">
        <w:tc>
          <w:tcPr>
            <w:tcW w:w="3848" w:type="dxa"/>
            <w:noWrap/>
          </w:tcPr>
          <w:p w:rsidRPr="00587B26" w:rsidR="00444A98" w:rsidP="006D78CA" w:rsidRDefault="00444A98" w14:paraId="1091857E" w14:textId="3DF27A58">
            <w:pPr>
              <w:jc w:val="left"/>
              <w:rPr>
                <w:b/>
                <w:bCs/>
              </w:rPr>
            </w:pPr>
            <w:r w:rsidRPr="00587B26">
              <w:rPr>
                <w:b/>
                <w:bCs/>
              </w:rPr>
              <w:t>Discussed in commission</w:t>
            </w:r>
          </w:p>
        </w:tc>
        <w:tc>
          <w:tcPr>
            <w:tcW w:w="5441" w:type="dxa"/>
            <w:noWrap/>
          </w:tcPr>
          <w:p w:rsidRPr="00587B26" w:rsidR="00444A98" w:rsidP="00B81924" w:rsidRDefault="00B81924" w14:paraId="39BADD7C" w14:textId="3809018B">
            <w:pPr>
              <w:jc w:val="left"/>
            </w:pPr>
            <w:r w:rsidRPr="00587B26">
              <w:t>1-2 December 202</w:t>
            </w:r>
            <w:r w:rsidRPr="00587B26" w:rsidR="00DA125E">
              <w:t>5</w:t>
            </w:r>
          </w:p>
        </w:tc>
      </w:tr>
      <w:tr w:rsidRPr="00587B26" w:rsidR="00444A98" w:rsidTr="00183EE2" w14:paraId="550B9AC6" w14:textId="77777777">
        <w:tc>
          <w:tcPr>
            <w:tcW w:w="3848" w:type="dxa"/>
            <w:noWrap/>
          </w:tcPr>
          <w:p w:rsidRPr="00587B26" w:rsidR="00444A98" w:rsidP="006D78CA" w:rsidRDefault="00444A98" w14:paraId="49222FEA" w14:textId="1A4C5272">
            <w:pPr>
              <w:jc w:val="left"/>
              <w:rPr>
                <w:b/>
                <w:bCs/>
              </w:rPr>
            </w:pPr>
            <w:r w:rsidRPr="00587B26">
              <w:rPr>
                <w:b/>
                <w:bCs/>
              </w:rPr>
              <w:t>Date adopted by commission</w:t>
            </w:r>
          </w:p>
        </w:tc>
        <w:tc>
          <w:tcPr>
            <w:tcW w:w="5441" w:type="dxa"/>
            <w:noWrap/>
          </w:tcPr>
          <w:p w:rsidRPr="00587B26" w:rsidR="00444A98" w:rsidP="00B81924" w:rsidRDefault="00B81924" w14:paraId="3F951320" w14:textId="487BEC37">
            <w:pPr>
              <w:jc w:val="left"/>
            </w:pPr>
            <w:r w:rsidRPr="00587B26">
              <w:t>5 February 2026</w:t>
            </w:r>
          </w:p>
        </w:tc>
      </w:tr>
      <w:tr w:rsidRPr="00587B26" w:rsidR="00444A98" w:rsidTr="00183EE2" w14:paraId="18A68C55" w14:textId="77777777">
        <w:tc>
          <w:tcPr>
            <w:tcW w:w="3848" w:type="dxa"/>
            <w:noWrap/>
          </w:tcPr>
          <w:p w:rsidRPr="00587B26" w:rsidR="00444A98" w:rsidP="006D78CA" w:rsidRDefault="00444A98" w14:paraId="393D8A34" w14:textId="77777777">
            <w:pPr>
              <w:jc w:val="left"/>
              <w:rPr>
                <w:b/>
                <w:bCs/>
              </w:rPr>
            </w:pPr>
            <w:r w:rsidRPr="00587B26">
              <w:rPr>
                <w:b/>
                <w:bCs/>
              </w:rPr>
              <w:t>Result of the vote in commission</w:t>
            </w:r>
          </w:p>
          <w:p w:rsidRPr="00587B26" w:rsidR="00444A98" w:rsidP="006D78CA" w:rsidRDefault="00444A98" w14:paraId="08EBB26E" w14:textId="77777777">
            <w:pPr>
              <w:jc w:val="left"/>
              <w:rPr>
                <w:b/>
                <w:bCs/>
              </w:rPr>
            </w:pPr>
            <w:r w:rsidRPr="00587B26">
              <w:rPr>
                <w:b/>
                <w:bCs/>
              </w:rPr>
              <w:t>(majority, unanimity)</w:t>
            </w:r>
          </w:p>
        </w:tc>
        <w:tc>
          <w:tcPr>
            <w:tcW w:w="5441" w:type="dxa"/>
            <w:noWrap/>
          </w:tcPr>
          <w:p w:rsidRPr="00587B26" w:rsidR="00444A98" w:rsidP="00B81924" w:rsidRDefault="004D14F0" w14:paraId="5528C8A7" w14:textId="60B63495">
            <w:pPr>
              <w:jc w:val="left"/>
            </w:pPr>
            <w:r w:rsidRPr="00587B26">
              <w:t>Majority</w:t>
            </w:r>
          </w:p>
        </w:tc>
      </w:tr>
      <w:tr w:rsidRPr="00587B26" w:rsidR="00444A98" w:rsidTr="00183EE2" w14:paraId="2F6D707B" w14:textId="77777777">
        <w:tc>
          <w:tcPr>
            <w:tcW w:w="3848" w:type="dxa"/>
            <w:noWrap/>
          </w:tcPr>
          <w:p w:rsidRPr="00587B26" w:rsidR="00444A98" w:rsidP="006D78CA" w:rsidRDefault="00444A98" w14:paraId="48624E4D" w14:textId="7D039609">
            <w:pPr>
              <w:jc w:val="left"/>
              <w:rPr>
                <w:b/>
                <w:bCs/>
              </w:rPr>
            </w:pPr>
            <w:r w:rsidRPr="00587B26">
              <w:rPr>
                <w:b/>
                <w:bCs/>
              </w:rPr>
              <w:t>Date adopted in plenary</w:t>
            </w:r>
          </w:p>
        </w:tc>
        <w:tc>
          <w:tcPr>
            <w:tcW w:w="5441" w:type="dxa"/>
            <w:noWrap/>
          </w:tcPr>
          <w:p w:rsidRPr="00587B26" w:rsidR="00444A98" w:rsidP="00B81924" w:rsidRDefault="00B81924" w14:paraId="7E62CD5D" w14:textId="39E67858">
            <w:pPr>
              <w:jc w:val="left"/>
            </w:pPr>
            <w:r w:rsidRPr="00587B26">
              <w:t xml:space="preserve">7 May 2026 </w:t>
            </w:r>
          </w:p>
        </w:tc>
      </w:tr>
      <w:tr w:rsidRPr="00587B26" w:rsidR="00444A98" w:rsidTr="00183EE2" w14:paraId="59F2AEB5" w14:textId="77777777">
        <w:tc>
          <w:tcPr>
            <w:tcW w:w="3848" w:type="dxa"/>
            <w:noWrap/>
          </w:tcPr>
          <w:p w:rsidRPr="00587B26" w:rsidR="00444A98" w:rsidP="006D78CA" w:rsidRDefault="00444A98" w14:paraId="1480F6BA" w14:textId="0D9FC112">
            <w:pPr>
              <w:jc w:val="left"/>
              <w:rPr>
                <w:b/>
                <w:bCs/>
              </w:rPr>
            </w:pPr>
            <w:r w:rsidRPr="00587B26">
              <w:rPr>
                <w:b/>
                <w:bCs/>
              </w:rPr>
              <w:t>Previous Committee opinions</w:t>
            </w:r>
          </w:p>
        </w:tc>
        <w:tc>
          <w:tcPr>
            <w:tcW w:w="5441" w:type="dxa"/>
            <w:noWrap/>
          </w:tcPr>
          <w:p w:rsidRPr="00587B26" w:rsidR="00444A98" w:rsidP="003A043C" w:rsidRDefault="00444A98" w14:paraId="32860175" w14:textId="77777777"/>
        </w:tc>
      </w:tr>
      <w:tr w:rsidRPr="00587B26" w:rsidR="00444A98" w:rsidTr="00183EE2" w14:paraId="36C22B4E" w14:textId="77777777">
        <w:tc>
          <w:tcPr>
            <w:tcW w:w="3848" w:type="dxa"/>
            <w:noWrap/>
          </w:tcPr>
          <w:p w:rsidRPr="00587B26" w:rsidR="00444A98" w:rsidP="006D78CA" w:rsidRDefault="000273A5" w14:paraId="4E25415A" w14:textId="1E817D70">
            <w:pPr>
              <w:jc w:val="left"/>
              <w:rPr>
                <w:b/>
                <w:bCs/>
              </w:rPr>
            </w:pPr>
            <w:r w:rsidRPr="00587B26">
              <w:rPr>
                <w:b/>
                <w:bCs/>
              </w:rPr>
              <w:t>Subsidiarity reference</w:t>
            </w:r>
          </w:p>
        </w:tc>
        <w:tc>
          <w:tcPr>
            <w:tcW w:w="5441" w:type="dxa"/>
            <w:noWrap/>
          </w:tcPr>
          <w:p w:rsidRPr="00587B26" w:rsidR="00444A98" w:rsidP="003A043C" w:rsidRDefault="00444A98" w14:paraId="0648ED3F" w14:textId="77777777"/>
        </w:tc>
      </w:tr>
    </w:tbl>
    <w:p w:rsidRPr="00587B26" w:rsidR="00444A98" w:rsidP="003A043C" w:rsidRDefault="00444A98" w14:paraId="520429A0" w14:textId="77777777"/>
    <w:p w:rsidRPr="00587B26" w:rsidR="00444A98" w:rsidP="0022340D" w:rsidRDefault="00444A98" w14:paraId="7CB8958C" w14:textId="44BE954C">
      <w:pPr>
        <w:jc w:val="center"/>
      </w:pPr>
      <w:r w:rsidRPr="00587B26">
        <w:t>_____________</w:t>
      </w:r>
    </w:p>
    <w:sectPr w:rsidRPr="00587B26" w:rsidR="00444A98" w:rsidSect="00926B3D">
      <w:headerReference w:type="even" r:id="rId18"/>
      <w:headerReference w:type="default" r:id="rId19"/>
      <w:footerReference w:type="even" r:id="rId20"/>
      <w:footerReference w:type="default" r:id="rId21"/>
      <w:headerReference w:type="first" r:id="rId22"/>
      <w:footerReference w:type="first" r:id="rId23"/>
      <w:pgSz w:w="11907" w:h="16839" w:code="9"/>
      <w:pgMar w:top="1417" w:right="1417" w:bottom="1417" w:left="1417"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5509F5" w:rsidRDefault="005509F5" w14:paraId="00EAE114" w14:textId="77777777">
      <w:r>
        <w:separator/>
      </w:r>
    </w:p>
  </w:endnote>
  <w:endnote w:type="continuationSeparator" w:id="0">
    <w:p w:rsidR="005509F5" w:rsidRDefault="005509F5" w14:paraId="4363629C" w14:textId="7777777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Myriad Pro">
    <w:altName w:val="Segoe UI"/>
    <w:panose1 w:val="00000000000000000000"/>
    <w:charset w:val="00"/>
    <w:family w:val="swiss"/>
    <w:notTrueType/>
    <w:pitch w:val="variable"/>
    <w:sig w:usb0="A00002AF" w:usb1="5000204B" w:usb2="00000000" w:usb3="00000000" w:csb0="0000019F" w:csb1="00000000"/>
  </w:font>
  <w:font w:name="Calibri">
    <w:panose1 w:val="020F0502020204030204"/>
    <w:charset w:val="00"/>
    <w:family w:val="swiss"/>
    <w:pitch w:val="variable"/>
    <w:sig w:usb0="E0002EFF" w:usb1="C000247B" w:usb2="00000009" w:usb3="00000000" w:csb0="000001FF" w:csb1="00000000"/>
  </w:font>
  <w:font w:name="MS Mincho">
    <w:altName w:val="Yu Gothic UI"/>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CC2F72" w:rsidP="00926B3D" w:rsidRDefault="00CC2F72" w14:paraId="3F4DF841"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020985" w:rsidP="00926B3D" w:rsidRDefault="00926B3D" w14:paraId="54F88535" w14:textId="32ABA4DA">
    <w:pPr>
      <w:pStyle w:val="Footer"/>
    </w:pPr>
    <w:r>
      <w:t xml:space="preserve">COR-2025-03311-00-01-AC-TRA (EN) </w:t>
    </w:r>
    <w:r>
      <w:fldChar w:fldCharType="begin"/>
    </w:r>
    <w:r>
      <w:instrText xml:space="preserve"> PAGE  \* Arabic  \* MERGEFORMAT </w:instrText>
    </w:r>
    <w:r>
      <w:fldChar w:fldCharType="separate"/>
    </w:r>
    <w:r w:rsidR="00BB0B42">
      <w:rPr>
        <w:noProof/>
      </w:rPr>
      <w:t>1</w:t>
    </w:r>
    <w:r>
      <w:fldChar w:fldCharType="end"/>
    </w:r>
    <w:r>
      <w:t>/</w:t>
    </w:r>
    <w:r>
      <w:fldChar w:fldCharType="begin"/>
    </w:r>
    <w:r>
      <w:instrText xml:space="preserve"> NUMPAGES </w:instrText>
    </w:r>
    <w:r>
      <w:fldChar w:fldCharType="separate"/>
    </w:r>
    <w:r w:rsidR="00BB0B42">
      <w:rPr>
        <w:noProof/>
      </w:rP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CC2F72" w:rsidP="00926B3D" w:rsidRDefault="00CC2F72" w14:paraId="7B20D470"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5509F5" w:rsidRDefault="005509F5" w14:paraId="25AB99BD" w14:textId="77777777">
      <w:r>
        <w:separator/>
      </w:r>
    </w:p>
  </w:footnote>
  <w:footnote w:type="continuationSeparator" w:id="0">
    <w:p w:rsidR="005509F5" w:rsidRDefault="005509F5" w14:paraId="00305E78" w14:textId="7777777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CC2F72" w:rsidP="00926B3D" w:rsidRDefault="00CC2F72" w14:paraId="467B2485" w14:textId="7777777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CC2F72" w:rsidP="00926B3D" w:rsidRDefault="00CC2F72" w14:paraId="70132333" w14:textId="6F855C7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26B3D" w:rsidR="00CC2F72" w:rsidP="00926B3D" w:rsidRDefault="00CC2F72" w14:paraId="723987E9"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FB"/>
    <w:multiLevelType w:val="multilevel"/>
    <w:tmpl w:val="8DA679E8"/>
    <w:lvl w:ilvl="0">
      <w:start w:val="1"/>
      <w:numFmt w:val="decimal"/>
      <w:pStyle w:val="Heading1"/>
      <w:lvlText w:val="%1."/>
      <w:legacy w:legacy="1" w:legacySpace="0" w:legacyIndent="0"/>
      <w:lvlJc w:val="left"/>
      <w:rPr>
        <w:rFonts w:cs="Times New Roman"/>
      </w:rPr>
    </w:lvl>
    <w:lvl w:ilvl="1">
      <w:start w:val="1"/>
      <w:numFmt w:val="decimal"/>
      <w:pStyle w:val="Heading2"/>
      <w:lvlText w:val="%1.%2"/>
      <w:legacy w:legacy="1" w:legacySpace="144" w:legacyIndent="0"/>
      <w:lvlJc w:val="left"/>
      <w:rPr>
        <w:rFonts w:cs="Times New Roman"/>
      </w:rPr>
    </w:lvl>
    <w:lvl w:ilvl="2">
      <w:start w:val="1"/>
      <w:numFmt w:val="decimal"/>
      <w:pStyle w:val="Heading3"/>
      <w:lvlText w:val="%1.%2.%3"/>
      <w:legacy w:legacy="1" w:legacySpace="144" w:legacyIndent="0"/>
      <w:lvlJc w:val="left"/>
      <w:rPr>
        <w:rFonts w:cs="Times New Roman"/>
      </w:rPr>
    </w:lvl>
    <w:lvl w:ilvl="3">
      <w:start w:val="1"/>
      <w:numFmt w:val="decimal"/>
      <w:pStyle w:val="Heading4"/>
      <w:lvlText w:val="%1.%2.%3.%4"/>
      <w:legacy w:legacy="1" w:legacySpace="144" w:legacyIndent="0"/>
      <w:lvlJc w:val="left"/>
      <w:rPr>
        <w:rFonts w:cs="Times New Roman"/>
      </w:rPr>
    </w:lvl>
    <w:lvl w:ilvl="4">
      <w:start w:val="1"/>
      <w:numFmt w:val="decimal"/>
      <w:pStyle w:val="Heading5"/>
      <w:lvlText w:val="%1.%2.%3.%4.%5"/>
      <w:legacy w:legacy="1" w:legacySpace="144" w:legacyIndent="0"/>
      <w:lvlJc w:val="left"/>
      <w:rPr>
        <w:rFonts w:cs="Times New Roman"/>
      </w:rPr>
    </w:lvl>
    <w:lvl w:ilvl="5">
      <w:start w:val="1"/>
      <w:numFmt w:val="decimal"/>
      <w:pStyle w:val="Heading6"/>
      <w:lvlText w:val="%1.%2.%3.%4.%5.%6"/>
      <w:legacy w:legacy="1" w:legacySpace="144" w:legacyIndent="0"/>
      <w:lvlJc w:val="left"/>
      <w:rPr>
        <w:rFonts w:cs="Times New Roman"/>
      </w:rPr>
    </w:lvl>
    <w:lvl w:ilvl="6">
      <w:start w:val="1"/>
      <w:numFmt w:val="decimal"/>
      <w:pStyle w:val="Heading7"/>
      <w:lvlText w:val="%1.%2.%3.%4.%5.%6.%7"/>
      <w:legacy w:legacy="1" w:legacySpace="144" w:legacyIndent="0"/>
      <w:lvlJc w:val="left"/>
      <w:rPr>
        <w:rFonts w:cs="Times New Roman"/>
      </w:rPr>
    </w:lvl>
    <w:lvl w:ilvl="7">
      <w:start w:val="1"/>
      <w:numFmt w:val="decimal"/>
      <w:pStyle w:val="Heading8"/>
      <w:lvlText w:val="%1.%2.%3.%4.%5.%6.%7.%8"/>
      <w:legacy w:legacy="1" w:legacySpace="144" w:legacyIndent="0"/>
      <w:lvlJc w:val="left"/>
      <w:rPr>
        <w:rFonts w:cs="Times New Roman"/>
      </w:rPr>
    </w:lvl>
    <w:lvl w:ilvl="8">
      <w:start w:val="1"/>
      <w:numFmt w:val="decimal"/>
      <w:pStyle w:val="Heading9"/>
      <w:lvlText w:val="%1.%2.%3.%4.%5.%6.%7.%8.%9"/>
      <w:legacy w:legacy="1" w:legacySpace="144" w:legacyIndent="0"/>
      <w:lvlJc w:val="left"/>
      <w:rPr>
        <w:rFonts w:cs="Times New Roman"/>
      </w:rPr>
    </w:lvl>
  </w:abstractNum>
  <w:abstractNum w:abstractNumId="1" w15:restartNumberingAfterBreak="0">
    <w:nsid w:val="2054697D"/>
    <w:multiLevelType w:val="hybridMultilevel"/>
    <w:tmpl w:val="7576BDE0"/>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2960A7F"/>
    <w:multiLevelType w:val="hybridMultilevel"/>
    <w:tmpl w:val="B9D25A84"/>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297B0160"/>
    <w:multiLevelType w:val="hybridMultilevel"/>
    <w:tmpl w:val="E9C829AE"/>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3AC56566"/>
    <w:multiLevelType w:val="hybridMultilevel"/>
    <w:tmpl w:val="A50C394E"/>
    <w:lvl w:ilvl="0" w:tplc="87125F4E">
      <w:start w:val="1"/>
      <w:numFmt w:val="bullet"/>
      <w:lvlRestart w:val="0"/>
      <w:lvlText w:val=""/>
      <w:lvlJc w:val="left"/>
      <w:pPr>
        <w:tabs>
          <w:tab w:val="num" w:pos="720"/>
        </w:tabs>
        <w:ind w:left="1089" w:hanging="369"/>
      </w:pPr>
      <w:rPr>
        <w:rFonts w:ascii="Symbol" w:hAnsi="Symbol" w:hint="default"/>
        <w:b w:val="0"/>
        <w:i w:val="0"/>
        <w:sz w:val="22"/>
      </w:rPr>
    </w:lvl>
    <w:lvl w:ilvl="1" w:tplc="04090003">
      <w:start w:val="1"/>
      <w:numFmt w:val="bullet"/>
      <w:lvlText w:val="o"/>
      <w:lvlJc w:val="left"/>
      <w:pPr>
        <w:tabs>
          <w:tab w:val="num" w:pos="2160"/>
        </w:tabs>
        <w:ind w:left="2160" w:hanging="360"/>
      </w:pPr>
      <w:rPr>
        <w:rFonts w:ascii="Courier New" w:hAnsi="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5" w15:restartNumberingAfterBreak="0">
    <w:nsid w:val="3E7D78EF"/>
    <w:multiLevelType w:val="hybridMultilevel"/>
    <w:tmpl w:val="51AA6D0A"/>
    <w:lvl w:ilvl="0" w:tplc="23969108">
      <w:start w:val="1"/>
      <w:numFmt w:val="bullet"/>
      <w:lvlRestart w:val="0"/>
      <w:lvlText w:val="-"/>
      <w:lvlJc w:val="left"/>
      <w:pPr>
        <w:tabs>
          <w:tab w:val="num" w:pos="0"/>
        </w:tabs>
        <w:ind w:left="369" w:hanging="369"/>
      </w:pPr>
      <w:rPr>
        <w:rFonts w:ascii="Symbol" w:hAnsi="Symbol" w:hint="default"/>
        <w:b w:val="0"/>
        <w:i w:val="0"/>
        <w:sz w:val="22"/>
      </w:rPr>
    </w:lvl>
    <w:lvl w:ilvl="1" w:tplc="9BDE0DC2">
      <w:start w:val="1"/>
      <w:numFmt w:val="bullet"/>
      <w:lvlRestart w:val="0"/>
      <w:lvlText w:val=""/>
      <w:lvlJc w:val="left"/>
      <w:pPr>
        <w:tabs>
          <w:tab w:val="num" w:pos="1080"/>
        </w:tabs>
        <w:ind w:left="1449" w:hanging="369"/>
      </w:pPr>
      <w:rPr>
        <w:rFonts w:ascii="Symbol" w:hAnsi="Symbol" w:hint="default"/>
        <w:b w:val="0"/>
        <w:i w:val="0"/>
        <w:sz w:val="22"/>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3F6D6FF8"/>
    <w:multiLevelType w:val="hybridMultilevel"/>
    <w:tmpl w:val="ABC66076"/>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40357B7A"/>
    <w:multiLevelType w:val="hybridMultilevel"/>
    <w:tmpl w:val="51AA6D0A"/>
    <w:lvl w:ilvl="0" w:tplc="8BFAA160">
      <w:start w:val="1"/>
      <w:numFmt w:val="bullet"/>
      <w:lvlRestart w:val="0"/>
      <w:lvlText w:val="-"/>
      <w:lvlJc w:val="left"/>
      <w:pPr>
        <w:tabs>
          <w:tab w:val="num" w:pos="0"/>
        </w:tabs>
        <w:ind w:left="369" w:hanging="369"/>
      </w:pPr>
      <w:rPr>
        <w:rFonts w:ascii="Symbol" w:hAnsi="Symbol" w:hint="default"/>
        <w:b w:val="0"/>
        <w:i w:val="0"/>
        <w:sz w:val="22"/>
      </w:rPr>
    </w:lvl>
    <w:lvl w:ilvl="1" w:tplc="9BDE0DC2">
      <w:start w:val="1"/>
      <w:numFmt w:val="bullet"/>
      <w:lvlRestart w:val="0"/>
      <w:lvlText w:val=""/>
      <w:lvlJc w:val="left"/>
      <w:pPr>
        <w:tabs>
          <w:tab w:val="num" w:pos="1080"/>
        </w:tabs>
        <w:ind w:left="1449" w:hanging="369"/>
      </w:pPr>
      <w:rPr>
        <w:rFonts w:ascii="Symbol" w:hAnsi="Symbol" w:hint="default"/>
        <w:b w:val="0"/>
        <w:i w:val="0"/>
        <w:sz w:val="22"/>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4B3F7EE9"/>
    <w:multiLevelType w:val="hybridMultilevel"/>
    <w:tmpl w:val="9BEC5A26"/>
    <w:lvl w:ilvl="0" w:tplc="F5FEAD0E">
      <w:numFmt w:val="bullet"/>
      <w:lvlText w:val="-"/>
      <w:lvlJc w:val="left"/>
      <w:pPr>
        <w:ind w:left="720" w:hanging="360"/>
      </w:pPr>
      <w:rPr>
        <w:rFonts w:ascii="Times New Roman" w:eastAsia="Times New Roman" w:hAnsi="Times New Roman" w:cs="Times New Roman" w:hint="default"/>
        <w:b w:val="0"/>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9" w15:restartNumberingAfterBreak="0">
    <w:nsid w:val="4C227B42"/>
    <w:multiLevelType w:val="hybridMultilevel"/>
    <w:tmpl w:val="D7C6597E"/>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59C65A12"/>
    <w:multiLevelType w:val="hybridMultilevel"/>
    <w:tmpl w:val="36164AD6"/>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5D91568"/>
    <w:multiLevelType w:val="hybridMultilevel"/>
    <w:tmpl w:val="F4DE7EBC"/>
    <w:lvl w:ilvl="0" w:tplc="9BDE0DC2">
      <w:start w:val="1"/>
      <w:numFmt w:val="bullet"/>
      <w:lvlRestart w:val="0"/>
      <w:lvlText w:val=""/>
      <w:lvlJc w:val="left"/>
      <w:pPr>
        <w:tabs>
          <w:tab w:val="num" w:pos="0"/>
        </w:tabs>
        <w:ind w:left="369" w:hanging="369"/>
      </w:pPr>
      <w:rPr>
        <w:rFonts w:ascii="Symbol" w:hAnsi="Symbol" w:hint="default"/>
        <w:b w:val="0"/>
        <w:i w:val="0"/>
        <w:sz w:val="22"/>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C676B5B"/>
    <w:multiLevelType w:val="hybridMultilevel"/>
    <w:tmpl w:val="07CA1E72"/>
    <w:lvl w:ilvl="0" w:tplc="041B000F">
      <w:start w:val="1"/>
      <w:numFmt w:val="decimal"/>
      <w:lvlText w:val="%1."/>
      <w:lvlJc w:val="left"/>
      <w:pPr>
        <w:ind w:left="360" w:hanging="360"/>
      </w:pPr>
      <w:rPr>
        <w:rFonts w:hint="default"/>
      </w:rPr>
    </w:lvl>
    <w:lvl w:ilvl="1" w:tplc="041B0019" w:tentative="1">
      <w:start w:val="1"/>
      <w:numFmt w:val="lowerLetter"/>
      <w:lvlText w:val="%2."/>
      <w:lvlJc w:val="left"/>
      <w:pPr>
        <w:ind w:left="1080" w:hanging="360"/>
      </w:pPr>
    </w:lvl>
    <w:lvl w:ilvl="2" w:tplc="041B001B" w:tentative="1">
      <w:start w:val="1"/>
      <w:numFmt w:val="lowerRoman"/>
      <w:lvlText w:val="%3."/>
      <w:lvlJc w:val="right"/>
      <w:pPr>
        <w:ind w:left="1800" w:hanging="180"/>
      </w:pPr>
    </w:lvl>
    <w:lvl w:ilvl="3" w:tplc="041B000F" w:tentative="1">
      <w:start w:val="1"/>
      <w:numFmt w:val="decimal"/>
      <w:lvlText w:val="%4."/>
      <w:lvlJc w:val="left"/>
      <w:pPr>
        <w:ind w:left="2520" w:hanging="360"/>
      </w:pPr>
    </w:lvl>
    <w:lvl w:ilvl="4" w:tplc="041B0019" w:tentative="1">
      <w:start w:val="1"/>
      <w:numFmt w:val="lowerLetter"/>
      <w:lvlText w:val="%5."/>
      <w:lvlJc w:val="left"/>
      <w:pPr>
        <w:ind w:left="3240" w:hanging="360"/>
      </w:pPr>
    </w:lvl>
    <w:lvl w:ilvl="5" w:tplc="041B001B" w:tentative="1">
      <w:start w:val="1"/>
      <w:numFmt w:val="lowerRoman"/>
      <w:lvlText w:val="%6."/>
      <w:lvlJc w:val="right"/>
      <w:pPr>
        <w:ind w:left="3960" w:hanging="180"/>
      </w:pPr>
    </w:lvl>
    <w:lvl w:ilvl="6" w:tplc="041B000F" w:tentative="1">
      <w:start w:val="1"/>
      <w:numFmt w:val="decimal"/>
      <w:lvlText w:val="%7."/>
      <w:lvlJc w:val="left"/>
      <w:pPr>
        <w:ind w:left="4680" w:hanging="360"/>
      </w:pPr>
    </w:lvl>
    <w:lvl w:ilvl="7" w:tplc="041B0019" w:tentative="1">
      <w:start w:val="1"/>
      <w:numFmt w:val="lowerLetter"/>
      <w:lvlText w:val="%8."/>
      <w:lvlJc w:val="left"/>
      <w:pPr>
        <w:ind w:left="5400" w:hanging="360"/>
      </w:pPr>
    </w:lvl>
    <w:lvl w:ilvl="8" w:tplc="041B001B" w:tentative="1">
      <w:start w:val="1"/>
      <w:numFmt w:val="lowerRoman"/>
      <w:lvlText w:val="%9."/>
      <w:lvlJc w:val="right"/>
      <w:pPr>
        <w:ind w:left="6120" w:hanging="180"/>
      </w:pPr>
    </w:lvl>
  </w:abstractNum>
  <w:abstractNum w:abstractNumId="13" w15:restartNumberingAfterBreak="0">
    <w:nsid w:val="6E063133"/>
    <w:multiLevelType w:val="hybridMultilevel"/>
    <w:tmpl w:val="37BA42EA"/>
    <w:lvl w:ilvl="0" w:tplc="61429412">
      <w:start w:val="1"/>
      <w:numFmt w:val="bullet"/>
      <w:lvlRestart w:val="0"/>
      <w:lvlText w:val="–"/>
      <w:lvlJc w:val="left"/>
      <w:pPr>
        <w:tabs>
          <w:tab w:val="num" w:pos="1089"/>
        </w:tabs>
        <w:ind w:left="1089" w:hanging="369"/>
      </w:pPr>
      <w:rPr>
        <w:rFonts w:ascii="Times New Roman" w:hAnsi="Times New Roman" w:hint="default"/>
        <w:b w:val="0"/>
        <w:i w:val="0"/>
        <w:sz w:val="22"/>
      </w:rPr>
    </w:lvl>
    <w:lvl w:ilvl="1" w:tplc="04090003">
      <w:start w:val="1"/>
      <w:numFmt w:val="bullet"/>
      <w:lvlText w:val="o"/>
      <w:lvlJc w:val="left"/>
      <w:pPr>
        <w:tabs>
          <w:tab w:val="num" w:pos="2160"/>
        </w:tabs>
        <w:ind w:left="2160" w:hanging="360"/>
      </w:pPr>
      <w:rPr>
        <w:rFonts w:ascii="Courier New" w:hAnsi="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14" w15:restartNumberingAfterBreak="0">
    <w:nsid w:val="73BC5746"/>
    <w:multiLevelType w:val="hybridMultilevel"/>
    <w:tmpl w:val="B6E4F860"/>
    <w:lvl w:ilvl="0" w:tplc="83447096">
      <w:start w:val="1"/>
      <w:numFmt w:val="upperRoman"/>
      <w:lvlText w:val="%1."/>
      <w:lvlJc w:val="left"/>
      <w:pPr>
        <w:ind w:left="360" w:hanging="360"/>
      </w:pPr>
      <w:rPr>
        <w:b/>
        <w:i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num w:numId="1">
    <w:abstractNumId w:val="0"/>
  </w:num>
  <w:num w:numId="2">
    <w:abstractNumId w:val="4"/>
  </w:num>
  <w:num w:numId="3">
    <w:abstractNumId w:val="13"/>
  </w:num>
  <w:num w:numId="4">
    <w:abstractNumId w:val="5"/>
  </w:num>
  <w:num w:numId="5">
    <w:abstractNumId w:val="7"/>
  </w:num>
  <w:num w:numId="6">
    <w:abstractNumId w:val="3"/>
  </w:num>
  <w:num w:numId="7">
    <w:abstractNumId w:val="1"/>
  </w:num>
  <w:num w:numId="8">
    <w:abstractNumId w:val="11"/>
  </w:num>
  <w:num w:numId="9">
    <w:abstractNumId w:val="9"/>
  </w:num>
  <w:num w:numId="10">
    <w:abstractNumId w:val="10"/>
  </w:num>
  <w:num w:numId="11">
    <w:abstractNumId w:val="2"/>
  </w:num>
  <w:num w:numId="12">
    <w:abstractNumId w:val="6"/>
  </w:num>
  <w:num w:numId="13">
    <w:abstractNumId w:val="14"/>
  </w:num>
  <w:num w:numId="14">
    <w:abstractNumId w:val="8"/>
  </w:num>
  <w:num w:numId="1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720"/>
  <w:hyphenationZone w:val="425"/>
  <w:drawingGridHorizontalSpacing w:val="110"/>
  <w:drawingGridVerticalSpacing w:val="299"/>
  <w:displayHorizontalDrawingGridEvery w:val="2"/>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54B94"/>
    <w:rsid w:val="00000BA9"/>
    <w:rsid w:val="000026FF"/>
    <w:rsid w:val="000074E1"/>
    <w:rsid w:val="00011837"/>
    <w:rsid w:val="00011854"/>
    <w:rsid w:val="00013B55"/>
    <w:rsid w:val="00015723"/>
    <w:rsid w:val="00020985"/>
    <w:rsid w:val="00020D7F"/>
    <w:rsid w:val="0002469D"/>
    <w:rsid w:val="000252C4"/>
    <w:rsid w:val="00025E73"/>
    <w:rsid w:val="000273A5"/>
    <w:rsid w:val="00035007"/>
    <w:rsid w:val="0004199F"/>
    <w:rsid w:val="000421CE"/>
    <w:rsid w:val="000442A3"/>
    <w:rsid w:val="00045A87"/>
    <w:rsid w:val="000467A8"/>
    <w:rsid w:val="0005168D"/>
    <w:rsid w:val="00054B03"/>
    <w:rsid w:val="0005706A"/>
    <w:rsid w:val="00060B50"/>
    <w:rsid w:val="000615B3"/>
    <w:rsid w:val="00066289"/>
    <w:rsid w:val="00067BA8"/>
    <w:rsid w:val="00082BF5"/>
    <w:rsid w:val="0008392C"/>
    <w:rsid w:val="00083AE8"/>
    <w:rsid w:val="00086CFA"/>
    <w:rsid w:val="00095BB0"/>
    <w:rsid w:val="000A1DB6"/>
    <w:rsid w:val="000B01D9"/>
    <w:rsid w:val="000B211F"/>
    <w:rsid w:val="000B259D"/>
    <w:rsid w:val="000B36A7"/>
    <w:rsid w:val="000B74D3"/>
    <w:rsid w:val="000C3BC1"/>
    <w:rsid w:val="000D10BA"/>
    <w:rsid w:val="000D599B"/>
    <w:rsid w:val="000D6A84"/>
    <w:rsid w:val="000E0502"/>
    <w:rsid w:val="000E0C74"/>
    <w:rsid w:val="000E0F31"/>
    <w:rsid w:val="000E107B"/>
    <w:rsid w:val="000E3CAB"/>
    <w:rsid w:val="000E7810"/>
    <w:rsid w:val="000F018E"/>
    <w:rsid w:val="00101FBB"/>
    <w:rsid w:val="00110BE1"/>
    <w:rsid w:val="00112E32"/>
    <w:rsid w:val="00120A9A"/>
    <w:rsid w:val="0012190B"/>
    <w:rsid w:val="00125F9E"/>
    <w:rsid w:val="00130DB6"/>
    <w:rsid w:val="00131696"/>
    <w:rsid w:val="00141342"/>
    <w:rsid w:val="00147324"/>
    <w:rsid w:val="001477FB"/>
    <w:rsid w:val="0015645B"/>
    <w:rsid w:val="0016612A"/>
    <w:rsid w:val="00167633"/>
    <w:rsid w:val="0017022C"/>
    <w:rsid w:val="0017303D"/>
    <w:rsid w:val="001805AF"/>
    <w:rsid w:val="00182A0C"/>
    <w:rsid w:val="00183EE2"/>
    <w:rsid w:val="001854ED"/>
    <w:rsid w:val="00190D5B"/>
    <w:rsid w:val="00191900"/>
    <w:rsid w:val="00192BB7"/>
    <w:rsid w:val="00193552"/>
    <w:rsid w:val="00194452"/>
    <w:rsid w:val="00194E84"/>
    <w:rsid w:val="001A0E5A"/>
    <w:rsid w:val="001A33A0"/>
    <w:rsid w:val="001A3A9C"/>
    <w:rsid w:val="001A3BBA"/>
    <w:rsid w:val="001B33A4"/>
    <w:rsid w:val="001C0760"/>
    <w:rsid w:val="001C09F5"/>
    <w:rsid w:val="001C2AFC"/>
    <w:rsid w:val="001C66A9"/>
    <w:rsid w:val="001D18B4"/>
    <w:rsid w:val="001D3410"/>
    <w:rsid w:val="001D51F6"/>
    <w:rsid w:val="001E0B51"/>
    <w:rsid w:val="001E390F"/>
    <w:rsid w:val="001E5620"/>
    <w:rsid w:val="001F0AF3"/>
    <w:rsid w:val="001F1AB8"/>
    <w:rsid w:val="001F52C1"/>
    <w:rsid w:val="002033F5"/>
    <w:rsid w:val="002054D0"/>
    <w:rsid w:val="002076EB"/>
    <w:rsid w:val="00207E3B"/>
    <w:rsid w:val="002134C8"/>
    <w:rsid w:val="0021542A"/>
    <w:rsid w:val="002208B1"/>
    <w:rsid w:val="0022340D"/>
    <w:rsid w:val="00224E90"/>
    <w:rsid w:val="0022578A"/>
    <w:rsid w:val="0022758E"/>
    <w:rsid w:val="002302F1"/>
    <w:rsid w:val="0023079C"/>
    <w:rsid w:val="00233431"/>
    <w:rsid w:val="00235FD8"/>
    <w:rsid w:val="00237F53"/>
    <w:rsid w:val="00245C98"/>
    <w:rsid w:val="00251CB9"/>
    <w:rsid w:val="00252687"/>
    <w:rsid w:val="00254B94"/>
    <w:rsid w:val="0026259C"/>
    <w:rsid w:val="00262BF1"/>
    <w:rsid w:val="00263A1B"/>
    <w:rsid w:val="00264DEF"/>
    <w:rsid w:val="0026767E"/>
    <w:rsid w:val="00271236"/>
    <w:rsid w:val="00273276"/>
    <w:rsid w:val="002805B4"/>
    <w:rsid w:val="002813B0"/>
    <w:rsid w:val="00286EDA"/>
    <w:rsid w:val="00287A18"/>
    <w:rsid w:val="00293319"/>
    <w:rsid w:val="00294F9C"/>
    <w:rsid w:val="00295021"/>
    <w:rsid w:val="002963EE"/>
    <w:rsid w:val="002A408A"/>
    <w:rsid w:val="002A67BF"/>
    <w:rsid w:val="002B1E5E"/>
    <w:rsid w:val="002D337E"/>
    <w:rsid w:val="002D618D"/>
    <w:rsid w:val="002E5907"/>
    <w:rsid w:val="002F03D6"/>
    <w:rsid w:val="002F4E3A"/>
    <w:rsid w:val="002F655D"/>
    <w:rsid w:val="002F6E36"/>
    <w:rsid w:val="00304FEE"/>
    <w:rsid w:val="00307CEF"/>
    <w:rsid w:val="00310001"/>
    <w:rsid w:val="00320A46"/>
    <w:rsid w:val="00322488"/>
    <w:rsid w:val="00325F24"/>
    <w:rsid w:val="00326492"/>
    <w:rsid w:val="003276DC"/>
    <w:rsid w:val="003276EE"/>
    <w:rsid w:val="00330167"/>
    <w:rsid w:val="00333DFE"/>
    <w:rsid w:val="00334D96"/>
    <w:rsid w:val="003351A4"/>
    <w:rsid w:val="0033537E"/>
    <w:rsid w:val="00337399"/>
    <w:rsid w:val="00337C8A"/>
    <w:rsid w:val="0034574B"/>
    <w:rsid w:val="003529FD"/>
    <w:rsid w:val="00352A23"/>
    <w:rsid w:val="00354CB5"/>
    <w:rsid w:val="003563A4"/>
    <w:rsid w:val="003570D3"/>
    <w:rsid w:val="00362FA6"/>
    <w:rsid w:val="00367564"/>
    <w:rsid w:val="00373ED4"/>
    <w:rsid w:val="0037529B"/>
    <w:rsid w:val="00383975"/>
    <w:rsid w:val="00387754"/>
    <w:rsid w:val="0039545F"/>
    <w:rsid w:val="0039611E"/>
    <w:rsid w:val="003A043C"/>
    <w:rsid w:val="003A1924"/>
    <w:rsid w:val="003A2CEF"/>
    <w:rsid w:val="003A4C22"/>
    <w:rsid w:val="003B03ED"/>
    <w:rsid w:val="003B0723"/>
    <w:rsid w:val="003B074E"/>
    <w:rsid w:val="003B1C77"/>
    <w:rsid w:val="003B62E2"/>
    <w:rsid w:val="003C0F98"/>
    <w:rsid w:val="003C2886"/>
    <w:rsid w:val="003C4776"/>
    <w:rsid w:val="003C6748"/>
    <w:rsid w:val="003D12DF"/>
    <w:rsid w:val="003D1FAD"/>
    <w:rsid w:val="003D4D58"/>
    <w:rsid w:val="003D5922"/>
    <w:rsid w:val="003E1745"/>
    <w:rsid w:val="003E1CB2"/>
    <w:rsid w:val="003E420C"/>
    <w:rsid w:val="003E694C"/>
    <w:rsid w:val="003F3966"/>
    <w:rsid w:val="00402B16"/>
    <w:rsid w:val="0040535F"/>
    <w:rsid w:val="00406724"/>
    <w:rsid w:val="0041043C"/>
    <w:rsid w:val="0041193B"/>
    <w:rsid w:val="00412D22"/>
    <w:rsid w:val="00420629"/>
    <w:rsid w:val="00430B81"/>
    <w:rsid w:val="004336B4"/>
    <w:rsid w:val="00433BFD"/>
    <w:rsid w:val="00433D3A"/>
    <w:rsid w:val="00440025"/>
    <w:rsid w:val="004417F8"/>
    <w:rsid w:val="00443D4F"/>
    <w:rsid w:val="0044461C"/>
    <w:rsid w:val="00444A98"/>
    <w:rsid w:val="00445EC3"/>
    <w:rsid w:val="00450EE1"/>
    <w:rsid w:val="004536C4"/>
    <w:rsid w:val="00454AD9"/>
    <w:rsid w:val="004558D7"/>
    <w:rsid w:val="0045760F"/>
    <w:rsid w:val="0046540D"/>
    <w:rsid w:val="00467804"/>
    <w:rsid w:val="004703D1"/>
    <w:rsid w:val="00473E91"/>
    <w:rsid w:val="004751C0"/>
    <w:rsid w:val="00475484"/>
    <w:rsid w:val="00475B44"/>
    <w:rsid w:val="00482F6C"/>
    <w:rsid w:val="004968C6"/>
    <w:rsid w:val="0049773A"/>
    <w:rsid w:val="004A0C7C"/>
    <w:rsid w:val="004A41CF"/>
    <w:rsid w:val="004B57C4"/>
    <w:rsid w:val="004B61AE"/>
    <w:rsid w:val="004C396A"/>
    <w:rsid w:val="004C54DA"/>
    <w:rsid w:val="004D11A3"/>
    <w:rsid w:val="004D14F0"/>
    <w:rsid w:val="004E605D"/>
    <w:rsid w:val="004F4AF3"/>
    <w:rsid w:val="00500C97"/>
    <w:rsid w:val="0051142C"/>
    <w:rsid w:val="005142F5"/>
    <w:rsid w:val="005145D2"/>
    <w:rsid w:val="005149D4"/>
    <w:rsid w:val="00521578"/>
    <w:rsid w:val="005218B7"/>
    <w:rsid w:val="0052347A"/>
    <w:rsid w:val="00525E1A"/>
    <w:rsid w:val="00531BCD"/>
    <w:rsid w:val="00535714"/>
    <w:rsid w:val="00541A4F"/>
    <w:rsid w:val="00544469"/>
    <w:rsid w:val="00545548"/>
    <w:rsid w:val="00546470"/>
    <w:rsid w:val="00546523"/>
    <w:rsid w:val="00547675"/>
    <w:rsid w:val="005509F5"/>
    <w:rsid w:val="005512AC"/>
    <w:rsid w:val="00556F85"/>
    <w:rsid w:val="0056011E"/>
    <w:rsid w:val="00570262"/>
    <w:rsid w:val="00571D12"/>
    <w:rsid w:val="00572BC6"/>
    <w:rsid w:val="0057390A"/>
    <w:rsid w:val="00574C0F"/>
    <w:rsid w:val="00575B3A"/>
    <w:rsid w:val="00575FC1"/>
    <w:rsid w:val="00577DE7"/>
    <w:rsid w:val="00580280"/>
    <w:rsid w:val="005822FA"/>
    <w:rsid w:val="00583866"/>
    <w:rsid w:val="00585C0D"/>
    <w:rsid w:val="00587B26"/>
    <w:rsid w:val="005918A5"/>
    <w:rsid w:val="00592C70"/>
    <w:rsid w:val="005937C9"/>
    <w:rsid w:val="005A0ADA"/>
    <w:rsid w:val="005A41BB"/>
    <w:rsid w:val="005A467F"/>
    <w:rsid w:val="005A5D2B"/>
    <w:rsid w:val="005A6FE6"/>
    <w:rsid w:val="005A7BED"/>
    <w:rsid w:val="005A7F8D"/>
    <w:rsid w:val="005B2905"/>
    <w:rsid w:val="005B4B62"/>
    <w:rsid w:val="005B54C4"/>
    <w:rsid w:val="005C0458"/>
    <w:rsid w:val="005C36CD"/>
    <w:rsid w:val="005C4B78"/>
    <w:rsid w:val="005C4F1C"/>
    <w:rsid w:val="005C5476"/>
    <w:rsid w:val="005D0B91"/>
    <w:rsid w:val="005D31A6"/>
    <w:rsid w:val="005D3ACD"/>
    <w:rsid w:val="005D4525"/>
    <w:rsid w:val="005E4439"/>
    <w:rsid w:val="005E58C7"/>
    <w:rsid w:val="005E640F"/>
    <w:rsid w:val="005E6A38"/>
    <w:rsid w:val="005F0A24"/>
    <w:rsid w:val="005F5541"/>
    <w:rsid w:val="00605585"/>
    <w:rsid w:val="00611921"/>
    <w:rsid w:val="006178E4"/>
    <w:rsid w:val="00617E93"/>
    <w:rsid w:val="00620AA2"/>
    <w:rsid w:val="00621CB3"/>
    <w:rsid w:val="00622603"/>
    <w:rsid w:val="00622E41"/>
    <w:rsid w:val="00622EAE"/>
    <w:rsid w:val="00623D10"/>
    <w:rsid w:val="00625A6D"/>
    <w:rsid w:val="0062699C"/>
    <w:rsid w:val="006311E4"/>
    <w:rsid w:val="00634502"/>
    <w:rsid w:val="006369EC"/>
    <w:rsid w:val="006523CA"/>
    <w:rsid w:val="006540AD"/>
    <w:rsid w:val="006564CC"/>
    <w:rsid w:val="006669AC"/>
    <w:rsid w:val="0067304F"/>
    <w:rsid w:val="00673E24"/>
    <w:rsid w:val="00674F70"/>
    <w:rsid w:val="00675681"/>
    <w:rsid w:val="00676A85"/>
    <w:rsid w:val="00695FBF"/>
    <w:rsid w:val="00697268"/>
    <w:rsid w:val="006A0FBC"/>
    <w:rsid w:val="006A1BC2"/>
    <w:rsid w:val="006A30C3"/>
    <w:rsid w:val="006A3171"/>
    <w:rsid w:val="006A3309"/>
    <w:rsid w:val="006A4A0A"/>
    <w:rsid w:val="006A4D06"/>
    <w:rsid w:val="006B2AC5"/>
    <w:rsid w:val="006B495C"/>
    <w:rsid w:val="006B4B43"/>
    <w:rsid w:val="006B5976"/>
    <w:rsid w:val="006B7FE7"/>
    <w:rsid w:val="006C0DAE"/>
    <w:rsid w:val="006C1BD1"/>
    <w:rsid w:val="006C4187"/>
    <w:rsid w:val="006C48F2"/>
    <w:rsid w:val="006C5E6A"/>
    <w:rsid w:val="006D0087"/>
    <w:rsid w:val="006D104A"/>
    <w:rsid w:val="006D4DFA"/>
    <w:rsid w:val="006D4FE3"/>
    <w:rsid w:val="006D78CA"/>
    <w:rsid w:val="006D79F5"/>
    <w:rsid w:val="006E31D1"/>
    <w:rsid w:val="006E4044"/>
    <w:rsid w:val="006E43B1"/>
    <w:rsid w:val="006E461C"/>
    <w:rsid w:val="006F63AC"/>
    <w:rsid w:val="006F719F"/>
    <w:rsid w:val="006F78CF"/>
    <w:rsid w:val="007073FB"/>
    <w:rsid w:val="00720994"/>
    <w:rsid w:val="00730DCD"/>
    <w:rsid w:val="007352A6"/>
    <w:rsid w:val="00740B7A"/>
    <w:rsid w:val="00746F00"/>
    <w:rsid w:val="00747184"/>
    <w:rsid w:val="007516D9"/>
    <w:rsid w:val="0075508D"/>
    <w:rsid w:val="00755297"/>
    <w:rsid w:val="00755B28"/>
    <w:rsid w:val="0077032C"/>
    <w:rsid w:val="00772C06"/>
    <w:rsid w:val="00777D1D"/>
    <w:rsid w:val="00780B12"/>
    <w:rsid w:val="0078352D"/>
    <w:rsid w:val="00785967"/>
    <w:rsid w:val="00787B8F"/>
    <w:rsid w:val="00790885"/>
    <w:rsid w:val="007A0113"/>
    <w:rsid w:val="007A6D76"/>
    <w:rsid w:val="007B10B2"/>
    <w:rsid w:val="007B22FE"/>
    <w:rsid w:val="007B249C"/>
    <w:rsid w:val="007B2E4D"/>
    <w:rsid w:val="007B4956"/>
    <w:rsid w:val="007B69BF"/>
    <w:rsid w:val="007B6DC5"/>
    <w:rsid w:val="007C2AD2"/>
    <w:rsid w:val="007C6C29"/>
    <w:rsid w:val="007C6ECF"/>
    <w:rsid w:val="007D4058"/>
    <w:rsid w:val="007D6B3B"/>
    <w:rsid w:val="007E013E"/>
    <w:rsid w:val="007F0079"/>
    <w:rsid w:val="007F292E"/>
    <w:rsid w:val="007F68C4"/>
    <w:rsid w:val="008008F1"/>
    <w:rsid w:val="00802E73"/>
    <w:rsid w:val="0080686A"/>
    <w:rsid w:val="00810165"/>
    <w:rsid w:val="00810512"/>
    <w:rsid w:val="00812BEB"/>
    <w:rsid w:val="00814EF3"/>
    <w:rsid w:val="008224B6"/>
    <w:rsid w:val="00830B77"/>
    <w:rsid w:val="00831726"/>
    <w:rsid w:val="00834E6F"/>
    <w:rsid w:val="00837FA5"/>
    <w:rsid w:val="008402EA"/>
    <w:rsid w:val="00841DD5"/>
    <w:rsid w:val="00845BDA"/>
    <w:rsid w:val="00847E17"/>
    <w:rsid w:val="0085014B"/>
    <w:rsid w:val="00853884"/>
    <w:rsid w:val="00854A48"/>
    <w:rsid w:val="00855469"/>
    <w:rsid w:val="008562F4"/>
    <w:rsid w:val="008567BA"/>
    <w:rsid w:val="00861D02"/>
    <w:rsid w:val="00866F5C"/>
    <w:rsid w:val="00870541"/>
    <w:rsid w:val="008728A6"/>
    <w:rsid w:val="00873E18"/>
    <w:rsid w:val="00883C8F"/>
    <w:rsid w:val="008878D5"/>
    <w:rsid w:val="0089708A"/>
    <w:rsid w:val="0089723B"/>
    <w:rsid w:val="008A34DB"/>
    <w:rsid w:val="008A35BE"/>
    <w:rsid w:val="008A4980"/>
    <w:rsid w:val="008B5A37"/>
    <w:rsid w:val="008B5AE1"/>
    <w:rsid w:val="008B631C"/>
    <w:rsid w:val="008C103C"/>
    <w:rsid w:val="008C5DE8"/>
    <w:rsid w:val="008D3638"/>
    <w:rsid w:val="008D5CBC"/>
    <w:rsid w:val="008E1C77"/>
    <w:rsid w:val="008E68DD"/>
    <w:rsid w:val="008E6C20"/>
    <w:rsid w:val="008E6FE4"/>
    <w:rsid w:val="008F237F"/>
    <w:rsid w:val="008F6BFB"/>
    <w:rsid w:val="008F6CE4"/>
    <w:rsid w:val="008F7AB2"/>
    <w:rsid w:val="00902C48"/>
    <w:rsid w:val="009039CC"/>
    <w:rsid w:val="00906501"/>
    <w:rsid w:val="009071C0"/>
    <w:rsid w:val="009074D0"/>
    <w:rsid w:val="00913B7D"/>
    <w:rsid w:val="00914C18"/>
    <w:rsid w:val="009165D8"/>
    <w:rsid w:val="00922843"/>
    <w:rsid w:val="00924D6E"/>
    <w:rsid w:val="00926B3D"/>
    <w:rsid w:val="009352AE"/>
    <w:rsid w:val="0095165C"/>
    <w:rsid w:val="00952570"/>
    <w:rsid w:val="0095327D"/>
    <w:rsid w:val="00955E3B"/>
    <w:rsid w:val="009724AC"/>
    <w:rsid w:val="00980236"/>
    <w:rsid w:val="00985C2D"/>
    <w:rsid w:val="009873B9"/>
    <w:rsid w:val="00990722"/>
    <w:rsid w:val="009907A0"/>
    <w:rsid w:val="00997ECF"/>
    <w:rsid w:val="009A16C1"/>
    <w:rsid w:val="009A3FE8"/>
    <w:rsid w:val="009A6E15"/>
    <w:rsid w:val="009B2277"/>
    <w:rsid w:val="009B45F7"/>
    <w:rsid w:val="009B7416"/>
    <w:rsid w:val="009B7A3B"/>
    <w:rsid w:val="009C0C61"/>
    <w:rsid w:val="009C18FB"/>
    <w:rsid w:val="009C6C2E"/>
    <w:rsid w:val="009D364D"/>
    <w:rsid w:val="009D6B56"/>
    <w:rsid w:val="009E0E34"/>
    <w:rsid w:val="009E3999"/>
    <w:rsid w:val="009E756B"/>
    <w:rsid w:val="009F0B69"/>
    <w:rsid w:val="009F6F21"/>
    <w:rsid w:val="009F7D37"/>
    <w:rsid w:val="00A012E5"/>
    <w:rsid w:val="00A0204E"/>
    <w:rsid w:val="00A070AC"/>
    <w:rsid w:val="00A20FC3"/>
    <w:rsid w:val="00A24281"/>
    <w:rsid w:val="00A26198"/>
    <w:rsid w:val="00A35547"/>
    <w:rsid w:val="00A3727D"/>
    <w:rsid w:val="00A402C8"/>
    <w:rsid w:val="00A43954"/>
    <w:rsid w:val="00A47E99"/>
    <w:rsid w:val="00A5102D"/>
    <w:rsid w:val="00A5168B"/>
    <w:rsid w:val="00A54E08"/>
    <w:rsid w:val="00A56AC0"/>
    <w:rsid w:val="00A616EE"/>
    <w:rsid w:val="00A722BC"/>
    <w:rsid w:val="00A75B35"/>
    <w:rsid w:val="00A77E17"/>
    <w:rsid w:val="00A82F01"/>
    <w:rsid w:val="00A84493"/>
    <w:rsid w:val="00A84676"/>
    <w:rsid w:val="00A850C1"/>
    <w:rsid w:val="00A855D7"/>
    <w:rsid w:val="00A907ED"/>
    <w:rsid w:val="00A911A9"/>
    <w:rsid w:val="00A91F95"/>
    <w:rsid w:val="00A93C7A"/>
    <w:rsid w:val="00A940C7"/>
    <w:rsid w:val="00AA22D5"/>
    <w:rsid w:val="00AA237E"/>
    <w:rsid w:val="00AA307B"/>
    <w:rsid w:val="00AA664E"/>
    <w:rsid w:val="00AA77B1"/>
    <w:rsid w:val="00AA7FC9"/>
    <w:rsid w:val="00AB0937"/>
    <w:rsid w:val="00AC164E"/>
    <w:rsid w:val="00AC1779"/>
    <w:rsid w:val="00AC5476"/>
    <w:rsid w:val="00AD0E35"/>
    <w:rsid w:val="00AD1C3C"/>
    <w:rsid w:val="00AE3237"/>
    <w:rsid w:val="00AE4401"/>
    <w:rsid w:val="00AE7AB6"/>
    <w:rsid w:val="00AE7E19"/>
    <w:rsid w:val="00AF1A16"/>
    <w:rsid w:val="00AF4198"/>
    <w:rsid w:val="00AF51EB"/>
    <w:rsid w:val="00B01B1B"/>
    <w:rsid w:val="00B046D2"/>
    <w:rsid w:val="00B06820"/>
    <w:rsid w:val="00B06B78"/>
    <w:rsid w:val="00B14752"/>
    <w:rsid w:val="00B333F4"/>
    <w:rsid w:val="00B33430"/>
    <w:rsid w:val="00B43196"/>
    <w:rsid w:val="00B43798"/>
    <w:rsid w:val="00B51C66"/>
    <w:rsid w:val="00B525E6"/>
    <w:rsid w:val="00B53A16"/>
    <w:rsid w:val="00B569E4"/>
    <w:rsid w:val="00B56A35"/>
    <w:rsid w:val="00B60A4E"/>
    <w:rsid w:val="00B60D9E"/>
    <w:rsid w:val="00B642EB"/>
    <w:rsid w:val="00B65DB1"/>
    <w:rsid w:val="00B70A9C"/>
    <w:rsid w:val="00B73E29"/>
    <w:rsid w:val="00B77380"/>
    <w:rsid w:val="00B81924"/>
    <w:rsid w:val="00B879E8"/>
    <w:rsid w:val="00BA1F30"/>
    <w:rsid w:val="00BB0796"/>
    <w:rsid w:val="00BB0B42"/>
    <w:rsid w:val="00BB4B32"/>
    <w:rsid w:val="00BB5B4E"/>
    <w:rsid w:val="00BC4F4D"/>
    <w:rsid w:val="00BC5451"/>
    <w:rsid w:val="00BC6036"/>
    <w:rsid w:val="00BD3302"/>
    <w:rsid w:val="00BD36DB"/>
    <w:rsid w:val="00BD3E0C"/>
    <w:rsid w:val="00BD6CAD"/>
    <w:rsid w:val="00BD7F27"/>
    <w:rsid w:val="00BE006D"/>
    <w:rsid w:val="00BE061F"/>
    <w:rsid w:val="00BE1939"/>
    <w:rsid w:val="00BE22D9"/>
    <w:rsid w:val="00BE3E20"/>
    <w:rsid w:val="00BF2F4E"/>
    <w:rsid w:val="00BF5AF7"/>
    <w:rsid w:val="00BF5F9A"/>
    <w:rsid w:val="00BF7AE7"/>
    <w:rsid w:val="00C12640"/>
    <w:rsid w:val="00C12995"/>
    <w:rsid w:val="00C20BD2"/>
    <w:rsid w:val="00C24DB5"/>
    <w:rsid w:val="00C30051"/>
    <w:rsid w:val="00C326B7"/>
    <w:rsid w:val="00C3552F"/>
    <w:rsid w:val="00C37B69"/>
    <w:rsid w:val="00C423D6"/>
    <w:rsid w:val="00C44E94"/>
    <w:rsid w:val="00C51000"/>
    <w:rsid w:val="00C54785"/>
    <w:rsid w:val="00C601C3"/>
    <w:rsid w:val="00C639CA"/>
    <w:rsid w:val="00C64B0E"/>
    <w:rsid w:val="00C76B39"/>
    <w:rsid w:val="00C77287"/>
    <w:rsid w:val="00C82639"/>
    <w:rsid w:val="00C83C8D"/>
    <w:rsid w:val="00C86815"/>
    <w:rsid w:val="00C878D3"/>
    <w:rsid w:val="00C95C1C"/>
    <w:rsid w:val="00C97748"/>
    <w:rsid w:val="00CA6B49"/>
    <w:rsid w:val="00CB2D55"/>
    <w:rsid w:val="00CB5786"/>
    <w:rsid w:val="00CB6323"/>
    <w:rsid w:val="00CB7BAE"/>
    <w:rsid w:val="00CC08DB"/>
    <w:rsid w:val="00CC093A"/>
    <w:rsid w:val="00CC2F72"/>
    <w:rsid w:val="00CC5789"/>
    <w:rsid w:val="00CC5F3F"/>
    <w:rsid w:val="00CC6E49"/>
    <w:rsid w:val="00CD0F5F"/>
    <w:rsid w:val="00CD3185"/>
    <w:rsid w:val="00CD76B4"/>
    <w:rsid w:val="00CE1099"/>
    <w:rsid w:val="00CE15D0"/>
    <w:rsid w:val="00CE5929"/>
    <w:rsid w:val="00CE6A68"/>
    <w:rsid w:val="00CE78C7"/>
    <w:rsid w:val="00CF3EA2"/>
    <w:rsid w:val="00CF6A0C"/>
    <w:rsid w:val="00D00C61"/>
    <w:rsid w:val="00D03E18"/>
    <w:rsid w:val="00D14737"/>
    <w:rsid w:val="00D22480"/>
    <w:rsid w:val="00D3285C"/>
    <w:rsid w:val="00D371F3"/>
    <w:rsid w:val="00D440F6"/>
    <w:rsid w:val="00D468CA"/>
    <w:rsid w:val="00D46F0D"/>
    <w:rsid w:val="00D51D7F"/>
    <w:rsid w:val="00D555F3"/>
    <w:rsid w:val="00D60376"/>
    <w:rsid w:val="00D713D7"/>
    <w:rsid w:val="00D716CB"/>
    <w:rsid w:val="00D833C8"/>
    <w:rsid w:val="00D83A79"/>
    <w:rsid w:val="00D917E1"/>
    <w:rsid w:val="00DA0190"/>
    <w:rsid w:val="00DA0453"/>
    <w:rsid w:val="00DA085F"/>
    <w:rsid w:val="00DA125E"/>
    <w:rsid w:val="00DA3DEA"/>
    <w:rsid w:val="00DA49BF"/>
    <w:rsid w:val="00DB5457"/>
    <w:rsid w:val="00DC28FE"/>
    <w:rsid w:val="00DC2D59"/>
    <w:rsid w:val="00DC55CB"/>
    <w:rsid w:val="00DD0B27"/>
    <w:rsid w:val="00DD50D3"/>
    <w:rsid w:val="00DD6312"/>
    <w:rsid w:val="00DD66B3"/>
    <w:rsid w:val="00DE07A1"/>
    <w:rsid w:val="00DE29FD"/>
    <w:rsid w:val="00DE2FFB"/>
    <w:rsid w:val="00DE4EB3"/>
    <w:rsid w:val="00DE5160"/>
    <w:rsid w:val="00DE664B"/>
    <w:rsid w:val="00DE6BC8"/>
    <w:rsid w:val="00DF1479"/>
    <w:rsid w:val="00DF5986"/>
    <w:rsid w:val="00DF7D46"/>
    <w:rsid w:val="00E0105C"/>
    <w:rsid w:val="00E07143"/>
    <w:rsid w:val="00E1006F"/>
    <w:rsid w:val="00E22D64"/>
    <w:rsid w:val="00E255A0"/>
    <w:rsid w:val="00E25AB6"/>
    <w:rsid w:val="00E30D3A"/>
    <w:rsid w:val="00E30E5E"/>
    <w:rsid w:val="00E316ED"/>
    <w:rsid w:val="00E31F48"/>
    <w:rsid w:val="00E34518"/>
    <w:rsid w:val="00E41A89"/>
    <w:rsid w:val="00E43C11"/>
    <w:rsid w:val="00E4579D"/>
    <w:rsid w:val="00E52232"/>
    <w:rsid w:val="00E5664A"/>
    <w:rsid w:val="00E61F14"/>
    <w:rsid w:val="00E633B8"/>
    <w:rsid w:val="00E67837"/>
    <w:rsid w:val="00E67A19"/>
    <w:rsid w:val="00E73F42"/>
    <w:rsid w:val="00E75FAC"/>
    <w:rsid w:val="00E77D1A"/>
    <w:rsid w:val="00E83AE3"/>
    <w:rsid w:val="00E83E7B"/>
    <w:rsid w:val="00E8434E"/>
    <w:rsid w:val="00E87074"/>
    <w:rsid w:val="00E935B7"/>
    <w:rsid w:val="00E93FBC"/>
    <w:rsid w:val="00E9585D"/>
    <w:rsid w:val="00EA318A"/>
    <w:rsid w:val="00EA5414"/>
    <w:rsid w:val="00EA77D0"/>
    <w:rsid w:val="00EB3B52"/>
    <w:rsid w:val="00EB64D9"/>
    <w:rsid w:val="00EC626E"/>
    <w:rsid w:val="00ED11E0"/>
    <w:rsid w:val="00ED1250"/>
    <w:rsid w:val="00ED296F"/>
    <w:rsid w:val="00ED6178"/>
    <w:rsid w:val="00ED7533"/>
    <w:rsid w:val="00EE5DB3"/>
    <w:rsid w:val="00EE6F2A"/>
    <w:rsid w:val="00EE8177"/>
    <w:rsid w:val="00EF0100"/>
    <w:rsid w:val="00F01729"/>
    <w:rsid w:val="00F20148"/>
    <w:rsid w:val="00F27CD9"/>
    <w:rsid w:val="00F351B2"/>
    <w:rsid w:val="00F3661B"/>
    <w:rsid w:val="00F40588"/>
    <w:rsid w:val="00F40F26"/>
    <w:rsid w:val="00F4155F"/>
    <w:rsid w:val="00F42EDA"/>
    <w:rsid w:val="00F448AB"/>
    <w:rsid w:val="00F45402"/>
    <w:rsid w:val="00F45B19"/>
    <w:rsid w:val="00F471BF"/>
    <w:rsid w:val="00F52C17"/>
    <w:rsid w:val="00F55286"/>
    <w:rsid w:val="00F5573E"/>
    <w:rsid w:val="00F55CFE"/>
    <w:rsid w:val="00F63776"/>
    <w:rsid w:val="00F67067"/>
    <w:rsid w:val="00F7303B"/>
    <w:rsid w:val="00F76B48"/>
    <w:rsid w:val="00F82AA1"/>
    <w:rsid w:val="00F84BCE"/>
    <w:rsid w:val="00F85741"/>
    <w:rsid w:val="00F86E54"/>
    <w:rsid w:val="00F90F5A"/>
    <w:rsid w:val="00F9209E"/>
    <w:rsid w:val="00F93BDD"/>
    <w:rsid w:val="00F948F0"/>
    <w:rsid w:val="00F96651"/>
    <w:rsid w:val="00FA00F4"/>
    <w:rsid w:val="00FA1EEE"/>
    <w:rsid w:val="00FA7444"/>
    <w:rsid w:val="00FB43D3"/>
    <w:rsid w:val="00FB703A"/>
    <w:rsid w:val="00FC0526"/>
    <w:rsid w:val="00FC2525"/>
    <w:rsid w:val="00FC3DA9"/>
    <w:rsid w:val="00FC5F70"/>
    <w:rsid w:val="00FD1B76"/>
    <w:rsid w:val="00FD5D9B"/>
    <w:rsid w:val="00FE0F85"/>
    <w:rsid w:val="00FE1FE6"/>
    <w:rsid w:val="00FE4038"/>
    <w:rsid w:val="00FE4382"/>
    <w:rsid w:val="00FE7B56"/>
    <w:rsid w:val="00FF1536"/>
    <w:rsid w:val="00FF2D75"/>
    <w:rsid w:val="00FF508C"/>
    <w:rsid w:val="00FF53DC"/>
    <w:rsid w:val="00FF5830"/>
    <w:rsid w:val="00FF695E"/>
    <w:rsid w:val="1016C6F7"/>
    <w:rsid w:val="157E7054"/>
    <w:rsid w:val="17247AD2"/>
    <w:rsid w:val="186FA79D"/>
    <w:rsid w:val="18B17903"/>
    <w:rsid w:val="19299130"/>
    <w:rsid w:val="203282B8"/>
    <w:rsid w:val="21F107A8"/>
    <w:rsid w:val="25C5534B"/>
    <w:rsid w:val="29E685CF"/>
    <w:rsid w:val="2BA4E04D"/>
    <w:rsid w:val="2F84350A"/>
    <w:rsid w:val="323F4BF8"/>
    <w:rsid w:val="4849EED1"/>
    <w:rsid w:val="50F794DF"/>
    <w:rsid w:val="57BB775F"/>
    <w:rsid w:val="5948AD0D"/>
    <w:rsid w:val="596B39A6"/>
    <w:rsid w:val="5F4E886C"/>
    <w:rsid w:val="62BA86E9"/>
    <w:rsid w:val="643162B1"/>
    <w:rsid w:val="6A27F6D0"/>
    <w:rsid w:val="6C9553F3"/>
    <w:rsid w:val="735AC4B0"/>
    <w:rsid w:val="7B177EFF"/>
    <w:rsid w:val="7C5A5F49"/>
    <w:rsid w:val="7F524436"/>
  </w:rsids>
  <m:mathPr>
    <m:mathFont m:val="Cambria Math"/>
    <m:brkBin m:val="before"/>
    <m:brkBinSub m:val="--"/>
    <m:smallFrac m:val="0"/>
    <m:dispDef/>
    <m:lMargin m:val="0"/>
    <m:rMargin m:val="0"/>
    <m:defJc m:val="centerGroup"/>
    <m:wrapIndent m:val="1440"/>
    <m:intLim m:val="subSup"/>
    <m:naryLim m:val="undOvr"/>
  </m:mathPr>
  <w:themeFontLang w:val="fr-B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2487828"/>
  <w15:docId w15:val="{95FBEC35-3CA8-4536-ACED-CEFDA0201D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fr-BE" w:eastAsia="fr-BE"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47E17"/>
    <w:pPr>
      <w:overflowPunct w:val="0"/>
      <w:autoSpaceDE w:val="0"/>
      <w:autoSpaceDN w:val="0"/>
      <w:adjustRightInd w:val="0"/>
      <w:spacing w:line="288" w:lineRule="auto"/>
      <w:jc w:val="both"/>
      <w:textAlignment w:val="baseline"/>
    </w:pPr>
    <w:rPr>
      <w:sz w:val="22"/>
      <w:lang w:val="en-GB" w:eastAsia="en-US"/>
    </w:rPr>
  </w:style>
  <w:style w:type="paragraph" w:styleId="Heading1">
    <w:name w:val="heading 1"/>
    <w:basedOn w:val="Normal"/>
    <w:next w:val="Normal"/>
    <w:link w:val="Heading1Char"/>
    <w:uiPriority w:val="9"/>
    <w:qFormat/>
    <w:rsid w:val="00847E17"/>
    <w:pPr>
      <w:numPr>
        <w:numId w:val="1"/>
      </w:numPr>
      <w:ind w:left="720" w:hanging="720"/>
      <w:outlineLvl w:val="0"/>
    </w:pPr>
    <w:rPr>
      <w:kern w:val="28"/>
    </w:rPr>
  </w:style>
  <w:style w:type="paragraph" w:styleId="Heading2">
    <w:name w:val="heading 2"/>
    <w:basedOn w:val="Normal"/>
    <w:next w:val="Normal"/>
    <w:link w:val="Heading2Char"/>
    <w:uiPriority w:val="9"/>
    <w:qFormat/>
    <w:rsid w:val="00847E17"/>
    <w:pPr>
      <w:numPr>
        <w:ilvl w:val="1"/>
        <w:numId w:val="1"/>
      </w:numPr>
      <w:ind w:left="720" w:hanging="720"/>
      <w:outlineLvl w:val="1"/>
    </w:pPr>
  </w:style>
  <w:style w:type="paragraph" w:styleId="Heading3">
    <w:name w:val="heading 3"/>
    <w:basedOn w:val="Normal"/>
    <w:next w:val="Normal"/>
    <w:link w:val="Heading3Char"/>
    <w:uiPriority w:val="9"/>
    <w:qFormat/>
    <w:rsid w:val="00847E17"/>
    <w:pPr>
      <w:numPr>
        <w:ilvl w:val="2"/>
        <w:numId w:val="1"/>
      </w:numPr>
      <w:ind w:left="720" w:hanging="720"/>
      <w:outlineLvl w:val="2"/>
    </w:pPr>
  </w:style>
  <w:style w:type="paragraph" w:styleId="Heading4">
    <w:name w:val="heading 4"/>
    <w:basedOn w:val="Normal"/>
    <w:next w:val="Normal"/>
    <w:link w:val="Heading4Char"/>
    <w:uiPriority w:val="9"/>
    <w:qFormat/>
    <w:rsid w:val="00847E17"/>
    <w:pPr>
      <w:numPr>
        <w:ilvl w:val="3"/>
        <w:numId w:val="1"/>
      </w:numPr>
      <w:ind w:left="720" w:hanging="720"/>
      <w:outlineLvl w:val="3"/>
    </w:pPr>
  </w:style>
  <w:style w:type="paragraph" w:styleId="Heading5">
    <w:name w:val="heading 5"/>
    <w:basedOn w:val="Normal"/>
    <w:next w:val="Normal"/>
    <w:link w:val="Heading5Char"/>
    <w:uiPriority w:val="9"/>
    <w:qFormat/>
    <w:rsid w:val="00847E17"/>
    <w:pPr>
      <w:numPr>
        <w:ilvl w:val="4"/>
        <w:numId w:val="1"/>
      </w:numPr>
      <w:ind w:left="720" w:hanging="720"/>
      <w:outlineLvl w:val="4"/>
    </w:pPr>
  </w:style>
  <w:style w:type="paragraph" w:styleId="Heading6">
    <w:name w:val="heading 6"/>
    <w:basedOn w:val="Normal"/>
    <w:next w:val="Normal"/>
    <w:link w:val="Heading6Char"/>
    <w:uiPriority w:val="9"/>
    <w:qFormat/>
    <w:rsid w:val="00847E17"/>
    <w:pPr>
      <w:numPr>
        <w:ilvl w:val="5"/>
        <w:numId w:val="1"/>
      </w:numPr>
      <w:ind w:left="720" w:hanging="720"/>
      <w:outlineLvl w:val="5"/>
    </w:pPr>
  </w:style>
  <w:style w:type="paragraph" w:styleId="Heading7">
    <w:name w:val="heading 7"/>
    <w:basedOn w:val="Normal"/>
    <w:next w:val="Normal"/>
    <w:link w:val="Heading7Char"/>
    <w:uiPriority w:val="9"/>
    <w:qFormat/>
    <w:rsid w:val="00847E17"/>
    <w:pPr>
      <w:numPr>
        <w:ilvl w:val="6"/>
        <w:numId w:val="1"/>
      </w:numPr>
      <w:ind w:left="720" w:hanging="720"/>
      <w:outlineLvl w:val="6"/>
    </w:pPr>
  </w:style>
  <w:style w:type="paragraph" w:styleId="Heading8">
    <w:name w:val="heading 8"/>
    <w:basedOn w:val="Normal"/>
    <w:next w:val="Normal"/>
    <w:link w:val="Heading8Char"/>
    <w:uiPriority w:val="9"/>
    <w:qFormat/>
    <w:rsid w:val="00847E17"/>
    <w:pPr>
      <w:numPr>
        <w:ilvl w:val="7"/>
        <w:numId w:val="1"/>
      </w:numPr>
      <w:ind w:left="720" w:hanging="720"/>
      <w:outlineLvl w:val="7"/>
    </w:pPr>
  </w:style>
  <w:style w:type="paragraph" w:styleId="Heading9">
    <w:name w:val="heading 9"/>
    <w:basedOn w:val="Normal"/>
    <w:next w:val="Normal"/>
    <w:link w:val="Heading9Char"/>
    <w:uiPriority w:val="9"/>
    <w:qFormat/>
    <w:rsid w:val="00847E17"/>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D66A8"/>
    <w:rPr>
      <w:rFonts w:asciiTheme="majorHAnsi" w:eastAsiaTheme="majorEastAsia" w:hAnsiTheme="majorHAnsi" w:cstheme="majorBidi"/>
      <w:b/>
      <w:bCs/>
      <w:color w:val="365F91" w:themeColor="accent1" w:themeShade="BF"/>
      <w:sz w:val="28"/>
      <w:szCs w:val="28"/>
      <w:lang w:val="en-GB" w:eastAsia="en-US"/>
    </w:rPr>
  </w:style>
  <w:style w:type="character" w:customStyle="1" w:styleId="Heading2Char">
    <w:name w:val="Heading 2 Char"/>
    <w:basedOn w:val="DefaultParagraphFont"/>
    <w:link w:val="Heading2"/>
    <w:uiPriority w:val="9"/>
    <w:semiHidden/>
    <w:rsid w:val="009D66A8"/>
    <w:rPr>
      <w:rFonts w:asciiTheme="majorHAnsi" w:eastAsiaTheme="majorEastAsia" w:hAnsiTheme="majorHAnsi" w:cstheme="majorBidi"/>
      <w:b/>
      <w:bCs/>
      <w:color w:val="4F81BD" w:themeColor="accent1"/>
      <w:sz w:val="26"/>
      <w:szCs w:val="26"/>
      <w:lang w:val="en-GB" w:eastAsia="en-US"/>
    </w:rPr>
  </w:style>
  <w:style w:type="character" w:customStyle="1" w:styleId="Heading3Char">
    <w:name w:val="Heading 3 Char"/>
    <w:basedOn w:val="DefaultParagraphFont"/>
    <w:link w:val="Heading3"/>
    <w:uiPriority w:val="9"/>
    <w:semiHidden/>
    <w:rsid w:val="009D66A8"/>
    <w:rPr>
      <w:rFonts w:asciiTheme="majorHAnsi" w:eastAsiaTheme="majorEastAsia" w:hAnsiTheme="majorHAnsi" w:cstheme="majorBidi"/>
      <w:b/>
      <w:bCs/>
      <w:color w:val="4F81BD" w:themeColor="accent1"/>
      <w:sz w:val="22"/>
      <w:lang w:val="en-GB" w:eastAsia="en-US"/>
    </w:rPr>
  </w:style>
  <w:style w:type="character" w:customStyle="1" w:styleId="Heading4Char">
    <w:name w:val="Heading 4 Char"/>
    <w:basedOn w:val="DefaultParagraphFont"/>
    <w:link w:val="Heading4"/>
    <w:uiPriority w:val="9"/>
    <w:semiHidden/>
    <w:rsid w:val="009D66A8"/>
    <w:rPr>
      <w:rFonts w:asciiTheme="majorHAnsi" w:eastAsiaTheme="majorEastAsia" w:hAnsiTheme="majorHAnsi" w:cstheme="majorBidi"/>
      <w:b/>
      <w:bCs/>
      <w:i/>
      <w:iCs/>
      <w:color w:val="4F81BD" w:themeColor="accent1"/>
      <w:sz w:val="22"/>
      <w:lang w:val="en-GB" w:eastAsia="en-US"/>
    </w:rPr>
  </w:style>
  <w:style w:type="character" w:customStyle="1" w:styleId="Heading5Char">
    <w:name w:val="Heading 5 Char"/>
    <w:basedOn w:val="DefaultParagraphFont"/>
    <w:link w:val="Heading5"/>
    <w:uiPriority w:val="9"/>
    <w:semiHidden/>
    <w:rsid w:val="009D66A8"/>
    <w:rPr>
      <w:rFonts w:asciiTheme="majorHAnsi" w:eastAsiaTheme="majorEastAsia" w:hAnsiTheme="majorHAnsi" w:cstheme="majorBidi"/>
      <w:color w:val="243F60" w:themeColor="accent1" w:themeShade="7F"/>
      <w:sz w:val="22"/>
      <w:lang w:val="en-GB" w:eastAsia="en-US"/>
    </w:rPr>
  </w:style>
  <w:style w:type="character" w:customStyle="1" w:styleId="Heading6Char">
    <w:name w:val="Heading 6 Char"/>
    <w:basedOn w:val="DefaultParagraphFont"/>
    <w:link w:val="Heading6"/>
    <w:uiPriority w:val="9"/>
    <w:semiHidden/>
    <w:rsid w:val="009D66A8"/>
    <w:rPr>
      <w:rFonts w:asciiTheme="majorHAnsi" w:eastAsiaTheme="majorEastAsia" w:hAnsiTheme="majorHAnsi" w:cstheme="majorBidi"/>
      <w:i/>
      <w:iCs/>
      <w:color w:val="243F60" w:themeColor="accent1" w:themeShade="7F"/>
      <w:sz w:val="22"/>
      <w:lang w:val="en-GB" w:eastAsia="en-US"/>
    </w:rPr>
  </w:style>
  <w:style w:type="character" w:customStyle="1" w:styleId="Heading7Char">
    <w:name w:val="Heading 7 Char"/>
    <w:basedOn w:val="DefaultParagraphFont"/>
    <w:link w:val="Heading7"/>
    <w:uiPriority w:val="9"/>
    <w:semiHidden/>
    <w:rsid w:val="009D66A8"/>
    <w:rPr>
      <w:rFonts w:asciiTheme="majorHAnsi" w:eastAsiaTheme="majorEastAsia" w:hAnsiTheme="majorHAnsi" w:cstheme="majorBidi"/>
      <w:i/>
      <w:iCs/>
      <w:color w:val="404040" w:themeColor="text1" w:themeTint="BF"/>
      <w:sz w:val="22"/>
      <w:lang w:val="en-GB" w:eastAsia="en-US"/>
    </w:rPr>
  </w:style>
  <w:style w:type="character" w:customStyle="1" w:styleId="Heading8Char">
    <w:name w:val="Heading 8 Char"/>
    <w:basedOn w:val="DefaultParagraphFont"/>
    <w:link w:val="Heading8"/>
    <w:uiPriority w:val="9"/>
    <w:semiHidden/>
    <w:rsid w:val="009D66A8"/>
    <w:rPr>
      <w:rFonts w:asciiTheme="majorHAnsi" w:eastAsiaTheme="majorEastAsia" w:hAnsiTheme="majorHAnsi" w:cstheme="majorBidi"/>
      <w:color w:val="404040" w:themeColor="text1" w:themeTint="BF"/>
      <w:lang w:val="en-GB" w:eastAsia="en-US"/>
    </w:rPr>
  </w:style>
  <w:style w:type="character" w:customStyle="1" w:styleId="Heading9Char">
    <w:name w:val="Heading 9 Char"/>
    <w:basedOn w:val="DefaultParagraphFont"/>
    <w:link w:val="Heading9"/>
    <w:uiPriority w:val="9"/>
    <w:semiHidden/>
    <w:rsid w:val="009D66A8"/>
    <w:rPr>
      <w:rFonts w:asciiTheme="majorHAnsi" w:eastAsiaTheme="majorEastAsia" w:hAnsiTheme="majorHAnsi" w:cstheme="majorBidi"/>
      <w:i/>
      <w:iCs/>
      <w:color w:val="404040" w:themeColor="text1" w:themeTint="BF"/>
      <w:lang w:val="en-GB" w:eastAsia="en-US"/>
    </w:rPr>
  </w:style>
  <w:style w:type="paragraph" w:styleId="Footer">
    <w:name w:val="footer"/>
    <w:basedOn w:val="Normal"/>
    <w:link w:val="FooterChar"/>
    <w:uiPriority w:val="99"/>
    <w:rsid w:val="00847E17"/>
  </w:style>
  <w:style w:type="character" w:customStyle="1" w:styleId="FooterChar">
    <w:name w:val="Footer Char"/>
    <w:basedOn w:val="DefaultParagraphFont"/>
    <w:link w:val="Footer"/>
    <w:uiPriority w:val="99"/>
    <w:rsid w:val="009D66A8"/>
    <w:rPr>
      <w:sz w:val="22"/>
      <w:lang w:val="en-GB" w:eastAsia="en-US"/>
    </w:rPr>
  </w:style>
  <w:style w:type="paragraph" w:styleId="FootnoteText">
    <w:name w:val="footnote text"/>
    <w:basedOn w:val="Normal"/>
    <w:link w:val="FootnoteTextChar"/>
    <w:uiPriority w:val="99"/>
    <w:rsid w:val="00847E17"/>
    <w:pPr>
      <w:keepLines/>
      <w:spacing w:after="60" w:line="240" w:lineRule="auto"/>
      <w:ind w:left="720" w:hanging="720"/>
    </w:pPr>
    <w:rPr>
      <w:sz w:val="16"/>
    </w:rPr>
  </w:style>
  <w:style w:type="character" w:customStyle="1" w:styleId="FootnoteTextChar">
    <w:name w:val="Footnote Text Char"/>
    <w:basedOn w:val="DefaultParagraphFont"/>
    <w:link w:val="FootnoteText"/>
    <w:uiPriority w:val="99"/>
    <w:semiHidden/>
    <w:rsid w:val="009D66A8"/>
    <w:rPr>
      <w:lang w:val="en-GB" w:eastAsia="en-US"/>
    </w:rPr>
  </w:style>
  <w:style w:type="paragraph" w:styleId="Header">
    <w:name w:val="header"/>
    <w:basedOn w:val="Normal"/>
    <w:link w:val="HeaderChar"/>
    <w:uiPriority w:val="99"/>
    <w:rsid w:val="00847E17"/>
  </w:style>
  <w:style w:type="character" w:customStyle="1" w:styleId="HeaderChar">
    <w:name w:val="Header Char"/>
    <w:basedOn w:val="DefaultParagraphFont"/>
    <w:link w:val="Header"/>
    <w:uiPriority w:val="99"/>
    <w:rsid w:val="009D66A8"/>
    <w:rPr>
      <w:sz w:val="22"/>
      <w:lang w:val="en-GB" w:eastAsia="en-US"/>
    </w:rPr>
  </w:style>
  <w:style w:type="paragraph" w:customStyle="1" w:styleId="quotes">
    <w:name w:val="quotes"/>
    <w:basedOn w:val="Normal"/>
    <w:next w:val="Normal"/>
    <w:rsid w:val="00847E17"/>
    <w:pPr>
      <w:ind w:left="720"/>
    </w:pPr>
    <w:rPr>
      <w:i/>
    </w:rPr>
  </w:style>
  <w:style w:type="character" w:styleId="Hyperlink">
    <w:name w:val="Hyperlink"/>
    <w:basedOn w:val="DefaultParagraphFont"/>
    <w:uiPriority w:val="99"/>
    <w:rPr>
      <w:color w:val="0000FF"/>
      <w:u w:val="single"/>
    </w:rPr>
  </w:style>
  <w:style w:type="character" w:styleId="FootnoteReference">
    <w:name w:val="footnote reference"/>
    <w:basedOn w:val="DefaultParagraphFont"/>
    <w:uiPriority w:val="99"/>
    <w:semiHidden/>
    <w:rsid w:val="00847E17"/>
    <w:rPr>
      <w:sz w:val="24"/>
      <w:vertAlign w:val="superscript"/>
    </w:rPr>
  </w:style>
  <w:style w:type="character" w:styleId="FollowedHyperlink">
    <w:name w:val="FollowedHyperlink"/>
    <w:basedOn w:val="DefaultParagraphFont"/>
    <w:uiPriority w:val="99"/>
    <w:rPr>
      <w:color w:val="800080"/>
      <w:u w:val="single"/>
    </w:rPr>
  </w:style>
  <w:style w:type="paragraph" w:styleId="BalloonText">
    <w:name w:val="Balloon Text"/>
    <w:basedOn w:val="Normal"/>
    <w:link w:val="BalloonTextChar"/>
    <w:rsid w:val="00D46F0D"/>
    <w:pPr>
      <w:spacing w:line="240" w:lineRule="auto"/>
    </w:pPr>
    <w:rPr>
      <w:rFonts w:ascii="Tahoma" w:hAnsi="Tahoma" w:cs="Tahoma"/>
      <w:sz w:val="16"/>
      <w:szCs w:val="16"/>
    </w:rPr>
  </w:style>
  <w:style w:type="character" w:customStyle="1" w:styleId="BalloonTextChar">
    <w:name w:val="Balloon Text Char"/>
    <w:basedOn w:val="DefaultParagraphFont"/>
    <w:link w:val="BalloonText"/>
    <w:rsid w:val="00D46F0D"/>
    <w:rPr>
      <w:rFonts w:ascii="Tahoma" w:hAnsi="Tahoma" w:cs="Tahoma"/>
      <w:sz w:val="16"/>
      <w:szCs w:val="16"/>
      <w:lang w:val="en-GB" w:eastAsia="en-US"/>
    </w:rPr>
  </w:style>
  <w:style w:type="paragraph" w:customStyle="1" w:styleId="LOGO">
    <w:name w:val="LOGO"/>
    <w:basedOn w:val="Normal"/>
    <w:pPr>
      <w:jc w:val="center"/>
    </w:pPr>
    <w:rPr>
      <w:rFonts w:ascii="Arial" w:hAnsi="Arial"/>
      <w:b/>
      <w:i/>
      <w:sz w:val="20"/>
    </w:rPr>
  </w:style>
  <w:style w:type="paragraph" w:styleId="ListParagraph">
    <w:name w:val="List Paragraph"/>
    <w:basedOn w:val="Normal"/>
    <w:uiPriority w:val="34"/>
    <w:qFormat/>
    <w:rsid w:val="00D371F3"/>
    <w:pPr>
      <w:ind w:left="720"/>
      <w:contextualSpacing/>
    </w:pPr>
  </w:style>
  <w:style w:type="paragraph" w:styleId="Revision">
    <w:name w:val="Revision"/>
    <w:hidden/>
    <w:uiPriority w:val="99"/>
    <w:semiHidden/>
    <w:rsid w:val="004D14F0"/>
    <w:rPr>
      <w:sz w:val="22"/>
      <w:lang w:val="en-GB" w:eastAsia="en-US"/>
    </w:rPr>
  </w:style>
  <w:style w:type="table" w:styleId="TableGrid">
    <w:name w:val="Table Grid"/>
    <w:basedOn w:val="TableNormal"/>
    <w:rsid w:val="00473E9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semiHidden/>
    <w:unhideWhenUsed/>
    <w:rsid w:val="00054B03"/>
    <w:rPr>
      <w:sz w:val="16"/>
      <w:szCs w:val="16"/>
    </w:rPr>
  </w:style>
  <w:style w:type="paragraph" w:styleId="CommentText">
    <w:name w:val="annotation text"/>
    <w:basedOn w:val="Normal"/>
    <w:link w:val="CommentTextChar"/>
    <w:unhideWhenUsed/>
    <w:rsid w:val="00054B03"/>
    <w:pPr>
      <w:spacing w:line="240" w:lineRule="auto"/>
    </w:pPr>
    <w:rPr>
      <w:sz w:val="20"/>
    </w:rPr>
  </w:style>
  <w:style w:type="character" w:customStyle="1" w:styleId="CommentTextChar">
    <w:name w:val="Comment Text Char"/>
    <w:basedOn w:val="DefaultParagraphFont"/>
    <w:link w:val="CommentText"/>
    <w:rsid w:val="00054B03"/>
    <w:rPr>
      <w:lang w:val="en-GB" w:eastAsia="en-US"/>
    </w:rPr>
  </w:style>
  <w:style w:type="paragraph" w:styleId="CommentSubject">
    <w:name w:val="annotation subject"/>
    <w:basedOn w:val="CommentText"/>
    <w:next w:val="CommentText"/>
    <w:link w:val="CommentSubjectChar"/>
    <w:semiHidden/>
    <w:unhideWhenUsed/>
    <w:rsid w:val="00054B03"/>
    <w:rPr>
      <w:b/>
      <w:bCs/>
    </w:rPr>
  </w:style>
  <w:style w:type="character" w:customStyle="1" w:styleId="CommentSubjectChar">
    <w:name w:val="Comment Subject Char"/>
    <w:basedOn w:val="CommentTextChar"/>
    <w:link w:val="CommentSubject"/>
    <w:semiHidden/>
    <w:rsid w:val="00054B03"/>
    <w:rPr>
      <w:b/>
      <w:bCs/>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header" Target="header1.xml"/><Relationship Id="rId26" Type="http://schemas.openxmlformats.org/officeDocument/2006/relationships/customXml" Target="../customXml/item1.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yperlink" Target="https://eur-lex.europa.eu/legal-content/EN/TXT/?uri=celex:52025PC0847" TargetMode="External"/><Relationship Id="rId25" Type="http://schemas.openxmlformats.org/officeDocument/2006/relationships/theme" Target="theme/theme1.xml"/><Relationship Id="rId16" Type="http://schemas.openxmlformats.org/officeDocument/2006/relationships/hyperlink" Target="https://eur-lex.europa.eu/legal-content/EN/TXT/?uri=celex:52025PC0547" TargetMode="External"/><Relationship Id="rId20" Type="http://schemas.openxmlformats.org/officeDocument/2006/relationships/footer" Target="footer1.xml"/><Relationship Id="rId29" Type="http://schemas.openxmlformats.org/officeDocument/2006/relationships/customXml" Target="../customXml/item4.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15" Type="http://schemas.openxmlformats.org/officeDocument/2006/relationships/hyperlink" Target="https://eur-lex.europa.eu/legal-content/EN/TXT/?uri=celex:52025PC0847" TargetMode="External"/><Relationship Id="rId23" Type="http://schemas.openxmlformats.org/officeDocument/2006/relationships/footer" Target="footer3.xml"/><Relationship Id="rId28" Type="http://schemas.openxmlformats.org/officeDocument/2006/relationships/customXml" Target="../customXml/item3.xml"/><Relationship Id="rId10" Type="http://schemas.openxmlformats.org/officeDocument/2006/relationships/footnotes" Target="footnotes.xml"/><Relationship Id="rId19" Type="http://schemas.openxmlformats.org/officeDocument/2006/relationships/header" Target="header2.xml"/><Relationship Id="rId9" Type="http://schemas.openxmlformats.org/officeDocument/2006/relationships/webSettings" Target="webSettings.xml"/><Relationship Id="rId14" Type="http://schemas.openxmlformats.org/officeDocument/2006/relationships/hyperlink" Target="https://eur-lex.europa.eu/legal-content/EN/TXT/?uri=celex:52025PC0547" TargetMode="External"/><Relationship Id="rId22" Type="http://schemas.openxmlformats.org/officeDocument/2006/relationships/header" Target="header3.xml"/><Relationship Id="rId27"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1F94EFE2E72A564D8CAF0394B7E016F0" ma:contentTypeVersion="4" ma:contentTypeDescription="Defines the documents for Document Manager V2" ma:contentTypeScope="" ma:versionID="92c85e3e7b25dd8bca2092b1038d418f">
  <xsd:schema xmlns:xsd="http://www.w3.org/2001/XMLSchema" xmlns:xs="http://www.w3.org/2001/XMLSchema" xmlns:p="http://schemas.microsoft.com/office/2006/metadata/properties" xmlns:ns2="28cf4dd3-9bb7-4441-a43c-55eeac69d3a9" xmlns:ns3="http://schemas.microsoft.com/sharepoint/v3/fields" xmlns:ns4="cbd36fe1-24db-4e3c-903b-f62df1691146" targetNamespace="http://schemas.microsoft.com/office/2006/metadata/properties" ma:root="true" ma:fieldsID="e16f936ebd9cceb5cfda6a1d64e3ff15" ns2:_="" ns3:_="" ns4:_="">
    <xsd:import namespace="28cf4dd3-9bb7-4441-a43c-55eeac69d3a9"/>
    <xsd:import namespace="http://schemas.microsoft.com/sharepoint/v3/fields"/>
    <xsd:import namespace="cbd36fe1-24db-4e3c-903b-f62df1691146"/>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cf4dd3-9bb7-4441-a43c-55eeac69d3a9"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39ce6121-8882-4d44-bdd2-e23fac5a4c7f}" ma:internalName="TaxCatchAll" ma:showField="CatchAllData" ma:web="28cf4dd3-9bb7-4441-a43c-55eeac69d3a9">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39ce6121-8882-4d44-bdd2-e23fac5a4c7f}" ma:internalName="TaxCatchAllLabel" ma:readOnly="true" ma:showField="CatchAllDataLabel" ma:web="28cf4dd3-9bb7-4441-a43c-55eeac69d3a9">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bd36fe1-24db-4e3c-903b-f62df1691146"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28cf4dd3-9bb7-4441-a43c-55eeac69d3a9">3WJDCDQUXNHJ-2058325966-12344</_dlc_DocId>
    <_dlc_DocIdUrl xmlns="28cf4dd3-9bb7-4441-a43c-55eeac69d3a9">
      <Url>http://dm/cor/2025/_layouts/15/DocIdRedir.aspx?ID=3WJDCDQUXNHJ-2058325966-12344</Url>
      <Description>3WJDCDQUXNHJ-2058325966-12344</Description>
    </_dlc_DocIdUrl>
    <Procedure xmlns="28cf4dd3-9bb7-4441-a43c-55eeac69d3a9">2025/0847(COD)</Procedure>
    <DocumentType_0 xmlns="http://schemas.microsoft.com/sharepoint/v3/fields">
      <Terms xmlns="http://schemas.microsoft.com/office/infopath/2007/PartnerControls">
        <TermInfo xmlns="http://schemas.microsoft.com/office/infopath/2007/PartnerControls">
          <TermName xmlns="http://schemas.microsoft.com/office/infopath/2007/PartnerControls">AC</TermName>
          <TermId xmlns="http://schemas.microsoft.com/office/infopath/2007/PartnerControls">a4cc1d15-fb08-4679-ad46-e4e0cba5fe92</TermId>
        </TermInfo>
      </Terms>
    </DocumentType_0>
    <DocumentSource_0 xmlns="http://schemas.microsoft.com/sharepoint/v3/fields">
      <Terms xmlns="http://schemas.microsoft.com/office/infopath/2007/PartnerControls">
        <TermInfo xmlns="http://schemas.microsoft.com/office/infopath/2007/PartnerControls">
          <TermName xmlns="http://schemas.microsoft.com/office/infopath/2007/PartnerControls">CoR</TermName>
          <TermId xmlns="http://schemas.microsoft.com/office/infopath/2007/PartnerControls">cb2d75ef-4a7d-4393-b797-49ed6298a5ea</TermId>
        </TermInfo>
      </Terms>
    </DocumentSource_0>
    <ProductionDate xmlns="28cf4dd3-9bb7-4441-a43c-55eeac69d3a9">2026-05-13T12:00:00+00:00</ProductionDate>
    <FicheYear xmlns="28cf4dd3-9bb7-4441-a43c-55eeac69d3a9">2025</FicheYear>
    <DocumentNumber xmlns="cbd36fe1-24db-4e3c-903b-f62df1691146">3311</DocumentNumber>
    <DossierNumber xmlns="28cf4dd3-9bb7-4441-a43c-55eeac69d3a9">7</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28cf4dd3-9bb7-4441-a43c-55eeac69d3a9" xsi:nil="true"/>
    <TaxCatchAll xmlns="28cf4dd3-9bb7-4441-a43c-55eeac69d3a9">
      <Value>10</Value>
      <Value>8</Value>
      <Value>6</Value>
      <Value>103</Value>
      <Value>4</Value>
      <Value>1</Value>
      <Value>85</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DocumentLanguage_0>
    <Rapporteur xmlns="28cf4dd3-9bb7-4441-a43c-55eeac69d3a9">DROBA</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28cf4dd3-9bb7-4441-a43c-55eeac69d3a9">2025</DocumentYear>
    <FicheNumber xmlns="28cf4dd3-9bb7-4441-a43c-55eeac69d3a9">5041</FicheNumber>
    <OriginalSender xmlns="28cf4dd3-9bb7-4441-a43c-55eeac69d3a9">
      <UserInfo>
        <DisplayName>TDriveSVCUserProd</DisplayName>
        <AccountId>1358</AccountId>
        <AccountType/>
      </UserInfo>
    </OriginalSender>
    <DocumentPart xmlns="28cf4dd3-9bb7-4441-a43c-55eeac69d3a9">0</DocumentPart>
    <AdoptionDate xmlns="28cf4dd3-9bb7-4441-a43c-55eeac69d3a9">2026-05-07T12:00:00+00:00</AdoptionDate>
    <RequestingService xmlns="28cf4dd3-9bb7-4441-a43c-55eeac69d3a9">Commission COTER</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cbd36fe1-24db-4e3c-903b-f62df1691146"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COTER-VIII</TermName>
          <TermId xmlns="http://schemas.microsoft.com/office/infopath/2007/PartnerControls">982da916-060f-41eb-9412-0d5186b3b058</TermId>
        </TermInfo>
      </Terms>
    </DossierName_0>
    <DocumentVersion xmlns="28cf4dd3-9bb7-4441-a43c-55eeac69d3a9">1</DocumentVersion>
  </documentManagement>
</p:properties>
</file>

<file path=customXml/itemProps1.xml><?xml version="1.0" encoding="utf-8"?>
<ds:datastoreItem xmlns:ds="http://schemas.openxmlformats.org/officeDocument/2006/customXml" ds:itemID="{991AE5B8-E616-4F53-80B7-D7040075D3B2}"/>
</file>

<file path=customXml/itemProps2.xml><?xml version="1.0" encoding="utf-8"?>
<ds:datastoreItem xmlns:ds="http://schemas.openxmlformats.org/officeDocument/2006/customXml" ds:itemID="{0CBF5669-9ACE-4001-9E9D-38E51AED6758}"/>
</file>

<file path=customXml/itemProps3.xml><?xml version="1.0" encoding="utf-8"?>
<ds:datastoreItem xmlns:ds="http://schemas.openxmlformats.org/officeDocument/2006/customXml" ds:itemID="{A1DE898A-76BB-4614-A9C4-5BCA8C53A848}"/>
</file>

<file path=customXml/itemProps4.xml><?xml version="1.0" encoding="utf-8"?>
<ds:datastoreItem xmlns:ds="http://schemas.openxmlformats.org/officeDocument/2006/customXml" ds:itemID="{6FF52812-00AF-4D87-B824-CA7CDE67506D}"/>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Template>
  <TotalTime>0</TotalTime>
  <Pages>1</Pages>
  <Words>5961</Words>
  <Characters>33984</Characters>
  <Application>Microsoft Office Word</Application>
  <DocSecurity>0</DocSecurity>
  <Lines>283</Lines>
  <Paragraphs>79</Paragraphs>
  <ScaleCrop>false</ScaleCrop>
  <HeadingPairs>
    <vt:vector size="2" baseType="variant">
      <vt:variant>
        <vt:lpstr>Title</vt:lpstr>
      </vt:variant>
      <vt:variant>
        <vt:i4>1</vt:i4>
      </vt:variant>
    </vt:vector>
  </HeadingPairs>
  <TitlesOfParts>
    <vt:vector size="1" baseType="lpstr">
      <vt:lpstr>Connecting Europe Facility 2028-2034 Regulation</vt:lpstr>
    </vt:vector>
  </TitlesOfParts>
  <Company>CESE-CdR</Company>
  <LinksUpToDate>false</LinksUpToDate>
  <CharactersWithSpaces>39866</CharactersWithSpaces>
  <SharedDoc>false</SharedDoc>
  <HLinks>
    <vt:vector size="24" baseType="variant">
      <vt:variant>
        <vt:i4>1048601</vt:i4>
      </vt:variant>
      <vt:variant>
        <vt:i4>12</vt:i4>
      </vt:variant>
      <vt:variant>
        <vt:i4>0</vt:i4>
      </vt:variant>
      <vt:variant>
        <vt:i4>5</vt:i4>
      </vt:variant>
      <vt:variant>
        <vt:lpwstr>https://eur-lex.europa.eu/legal-content/EN/TXT/?uri=celex:52025PC0847</vt:lpwstr>
      </vt:variant>
      <vt:variant>
        <vt:lpwstr/>
      </vt:variant>
      <vt:variant>
        <vt:i4>1048596</vt:i4>
      </vt:variant>
      <vt:variant>
        <vt:i4>9</vt:i4>
      </vt:variant>
      <vt:variant>
        <vt:i4>0</vt:i4>
      </vt:variant>
      <vt:variant>
        <vt:i4>5</vt:i4>
      </vt:variant>
      <vt:variant>
        <vt:lpwstr>https://eur-lex.europa.eu/legal-content/EN/TXT/?uri=celex:52025PC0547</vt:lpwstr>
      </vt:variant>
      <vt:variant>
        <vt:lpwstr/>
      </vt:variant>
      <vt:variant>
        <vt:i4>1048601</vt:i4>
      </vt:variant>
      <vt:variant>
        <vt:i4>6</vt:i4>
      </vt:variant>
      <vt:variant>
        <vt:i4>0</vt:i4>
      </vt:variant>
      <vt:variant>
        <vt:i4>5</vt:i4>
      </vt:variant>
      <vt:variant>
        <vt:lpwstr>https://eur-lex.europa.eu/legal-content/EN/TXT/?uri=celex:52025PC0847</vt:lpwstr>
      </vt:variant>
      <vt:variant>
        <vt:lpwstr/>
      </vt:variant>
      <vt:variant>
        <vt:i4>1048596</vt:i4>
      </vt:variant>
      <vt:variant>
        <vt:i4>3</vt:i4>
      </vt:variant>
      <vt:variant>
        <vt:i4>0</vt:i4>
      </vt:variant>
      <vt:variant>
        <vt:i4>5</vt:i4>
      </vt:variant>
      <vt:variant>
        <vt:lpwstr>https://eur-lex.europa.eu/legal-content/EN/TXT/?uri=celex:52025PC0547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Connecting Europe Facility 2028-2034 Regulation</dc:title>
  <dc:subject>Committee opinion</dc:subject>
  <dc:creator>Emma Nieddu</dc:creator>
  <cp:keywords>COR-2025-03311-00-01-AC-TRA-EN</cp:keywords>
  <dc:description>Rapporteur: - DROBA Original language: - EN Date of document: - 13/05/2026 Date of meeting: -  External documents: - COM(2025)847 Administrator responsible: -  STAMOS IRAKLIS</dc:description>
  <cp:lastModifiedBy>TDriveSVCUserProd</cp:lastModifiedBy>
  <cp:revision>7</cp:revision>
  <cp:lastPrinted>2007-01-10T10:43:00Z</cp:lastPrinted>
  <dcterms:created xsi:type="dcterms:W3CDTF">2026-05-13T12:18:00Z</dcterms:created>
  <dcterms:modified xsi:type="dcterms:W3CDTF">2026-05-13T12:22:00Z</dcterms:modified>
  <cp:category>COTER-VIII/7</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13/05/2026, 11/05/2026, 03/03/2026, 23/02/2026, 07/01/2026, 06/01/2026, 21/06/2024</vt:lpwstr>
  </property>
  <property fmtid="{D5CDD505-2E9C-101B-9397-08002B2CF9AE}" pid="4" name="Pref_Time">
    <vt:lpwstr>14:18:25, 17:18:35, 16:45:09, 10:25:24, 16:25:44, 16:09:13, 12:40:47</vt:lpwstr>
  </property>
  <property fmtid="{D5CDD505-2E9C-101B-9397-08002B2CF9AE}" pid="5" name="Pref_User">
    <vt:lpwstr>pacup, jhvi, pacup, jhvi, pacup, jhvi, enied</vt:lpwstr>
  </property>
  <property fmtid="{D5CDD505-2E9C-101B-9397-08002B2CF9AE}" pid="6" name="Pref_FileName">
    <vt:lpwstr>COR-2025-03311-00-01-AC-ORI.docx, COR-2025-03311-00-00-AC-TRA-EN-CRR.docx, COR-2025-03311-00-01-PAC-ORI.docx, COR-2025-03311-00-00-PAC-TRA-EN-CRR.docx, COR-2025-03311-00-01-PA-ORI.docx, COR-2025-03311-00-00-PA-TRA-EN-CRR.docx, COR-EESC-2024-02227-03-00-TC</vt:lpwstr>
  </property>
  <property fmtid="{D5CDD505-2E9C-101B-9397-08002B2CF9AE}" pid="7" name="ContentTypeId">
    <vt:lpwstr>0x010100EA97B91038054C99906057A708A1480A001F94EFE2E72A564D8CAF0394B7E016F0</vt:lpwstr>
  </property>
  <property fmtid="{D5CDD505-2E9C-101B-9397-08002B2CF9AE}" pid="8" name="_dlc_DocIdItemGuid">
    <vt:lpwstr>0a5c7e2d-b1aa-4067-861b-81d1bbc29772</vt:lpwstr>
  </property>
  <property fmtid="{D5CDD505-2E9C-101B-9397-08002B2CF9AE}" pid="9" name="Procedure">
    <vt:lpwstr>2025/0847(COD)</vt:lpwstr>
  </property>
  <property fmtid="{D5CDD505-2E9C-101B-9397-08002B2CF9AE}" pid="10" name="AvailableTranslations">
    <vt:lpwstr>4;#EN|f2175f21-25d7-44a3-96da-d6a61b075e1b</vt:lpwstr>
  </property>
  <property fmtid="{D5CDD505-2E9C-101B-9397-08002B2CF9AE}" pid="11" name="DocumentType_0">
    <vt:lpwstr>AC|a4cc1d15-fb08-4679-ad46-e4e0cba5fe92</vt:lpwstr>
  </property>
  <property fmtid="{D5CDD505-2E9C-101B-9397-08002B2CF9AE}" pid="12" name="DossierName_0">
    <vt:lpwstr>COTER-VIII|982da916-060f-41eb-9412-0d5186b3b058</vt:lpwstr>
  </property>
  <property fmtid="{D5CDD505-2E9C-101B-9397-08002B2CF9AE}" pid="13" name="DocumentSource_0">
    <vt:lpwstr>CoR|cb2d75ef-4a7d-4393-b797-49ed6298a5ea</vt:lpwstr>
  </property>
  <property fmtid="{D5CDD505-2E9C-101B-9397-08002B2CF9AE}" pid="14" name="DocumentNumber">
    <vt:i4>3311</vt:i4>
  </property>
  <property fmtid="{D5CDD505-2E9C-101B-9397-08002B2CF9AE}" pid="15" name="FicheYear">
    <vt:i4>2025</vt:i4>
  </property>
  <property fmtid="{D5CDD505-2E9C-101B-9397-08002B2CF9AE}" pid="16" name="DocumentVersion">
    <vt:i4>1</vt:i4>
  </property>
  <property fmtid="{D5CDD505-2E9C-101B-9397-08002B2CF9AE}" pid="17" name="DossierNumber">
    <vt:i4>7</vt:i4>
  </property>
  <property fmtid="{D5CDD505-2E9C-101B-9397-08002B2CF9AE}" pid="18" name="DocumentStatus">
    <vt:lpwstr>8;#TRA|150d2a88-1431-44e6-a8ca-0bb753ab8672</vt:lpwstr>
  </property>
  <property fmtid="{D5CDD505-2E9C-101B-9397-08002B2CF9AE}" pid="19" name="DossierName">
    <vt:lpwstr>85;#COTER-VIII|982da916-060f-41eb-9412-0d5186b3b058</vt:lpwstr>
  </property>
  <property fmtid="{D5CDD505-2E9C-101B-9397-08002B2CF9AE}" pid="20" name="RequestingService">
    <vt:lpwstr>Commission COTER</vt:lpwstr>
  </property>
  <property fmtid="{D5CDD505-2E9C-101B-9397-08002B2CF9AE}" pid="21" name="Confidentiality">
    <vt:lpwstr>10;#Unrestricted|826e22d7-d029-4ec0-a450-0c28ff673572</vt:lpwstr>
  </property>
  <property fmtid="{D5CDD505-2E9C-101B-9397-08002B2CF9AE}" pid="22" name="MeetingName_0">
    <vt:lpwstr/>
  </property>
  <property fmtid="{D5CDD505-2E9C-101B-9397-08002B2CF9AE}" pid="23" name="Confidentiality_0">
    <vt:lpwstr>Unrestricted|826e22d7-d029-4ec0-a450-0c28ff673572</vt:lpwstr>
  </property>
  <property fmtid="{D5CDD505-2E9C-101B-9397-08002B2CF9AE}" pid="24" name="OriginalLanguage">
    <vt:lpwstr>4;#EN|f2175f21-25d7-44a3-96da-d6a61b075e1b</vt:lpwstr>
  </property>
  <property fmtid="{D5CDD505-2E9C-101B-9397-08002B2CF9AE}" pid="25" name="MeetingName">
    <vt:lpwstr/>
  </property>
  <property fmtid="{D5CDD505-2E9C-101B-9397-08002B2CF9AE}" pid="27" name="AvailableTranslations_0">
    <vt:lpwstr/>
  </property>
  <property fmtid="{D5CDD505-2E9C-101B-9397-08002B2CF9AE}" pid="28" name="DocumentStatus_0">
    <vt:lpwstr>TRA|150d2a88-1431-44e6-a8ca-0bb753ab8672</vt:lpwstr>
  </property>
  <property fmtid="{D5CDD505-2E9C-101B-9397-08002B2CF9AE}" pid="29" name="OriginalLanguage_0">
    <vt:lpwstr>EN|f2175f21-25d7-44a3-96da-d6a61b075e1b</vt:lpwstr>
  </property>
  <property fmtid="{D5CDD505-2E9C-101B-9397-08002B2CF9AE}" pid="30" name="TaxCatchAll">
    <vt:lpwstr>10;#Unrestricted|826e22d7-d029-4ec0-a450-0c28ff673572;#8;#TRA|150d2a88-1431-44e6-a8ca-0bb753ab8672;#6;#Final|ea5e6674-7b27-4bac-b091-73adbb394efe;#103;#AC|a4cc1d15-fb08-4679-ad46-e4e0cba5fe92;#4;#EN|f2175f21-25d7-44a3-96da-d6a61b075e1b;#1;#CoR|cb2d75ef-4a7d-4393-b797-49ed6298a5ea;#85;#COTER-VIII|982da916-060f-41eb-9412-0d5186b3b058</vt:lpwstr>
  </property>
  <property fmtid="{D5CDD505-2E9C-101B-9397-08002B2CF9AE}" pid="31" name="Rapporteur">
    <vt:lpwstr>DROBA</vt:lpwstr>
  </property>
  <property fmtid="{D5CDD505-2E9C-101B-9397-08002B2CF9AE}" pid="32" name="VersionStatus_0">
    <vt:lpwstr>Final|ea5e6674-7b27-4bac-b091-73adbb394efe</vt:lpwstr>
  </property>
  <property fmtid="{D5CDD505-2E9C-101B-9397-08002B2CF9AE}" pid="33" name="VersionStatus">
    <vt:lpwstr>6;#Final|ea5e6674-7b27-4bac-b091-73adbb394efe</vt:lpwstr>
  </property>
  <property fmtid="{D5CDD505-2E9C-101B-9397-08002B2CF9AE}" pid="34" name="DocumentYear">
    <vt:i4>2025</vt:i4>
  </property>
  <property fmtid="{D5CDD505-2E9C-101B-9397-08002B2CF9AE}" pid="35" name="FicheNumber">
    <vt:i4>5041</vt:i4>
  </property>
  <property fmtid="{D5CDD505-2E9C-101B-9397-08002B2CF9AE}" pid="36" name="DocumentPart">
    <vt:i4>0</vt:i4>
  </property>
  <property fmtid="{D5CDD505-2E9C-101B-9397-08002B2CF9AE}" pid="37" name="DocumentSource">
    <vt:lpwstr>1;#CoR|cb2d75ef-4a7d-4393-b797-49ed6298a5ea</vt:lpwstr>
  </property>
  <property fmtid="{D5CDD505-2E9C-101B-9397-08002B2CF9AE}" pid="38" name="AdoptionDate">
    <vt:filetime>2026-05-07T12:00:00Z</vt:filetime>
  </property>
  <property fmtid="{D5CDD505-2E9C-101B-9397-08002B2CF9AE}" pid="39" name="DocumentType">
    <vt:lpwstr>103;#AC|a4cc1d15-fb08-4679-ad46-e4e0cba5fe92</vt:lpwstr>
  </property>
  <property fmtid="{D5CDD505-2E9C-101B-9397-08002B2CF9AE}" pid="40" name="DocumentLanguage">
    <vt:lpwstr>4;#EN|f2175f21-25d7-44a3-96da-d6a61b075e1b</vt:lpwstr>
  </property>
  <property fmtid="{D5CDD505-2E9C-101B-9397-08002B2CF9AE}" pid="41" name="_docset_NoMedatataSyncRequired">
    <vt:lpwstr>False</vt:lpwstr>
  </property>
</Properties>
</file>